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8" r:id="rId3"/>
    <p:sldId id="346" r:id="rId4"/>
    <p:sldId id="313" r:id="rId5"/>
    <p:sldId id="347" r:id="rId6"/>
    <p:sldId id="314" r:id="rId7"/>
    <p:sldId id="315" r:id="rId8"/>
    <p:sldId id="316" r:id="rId9"/>
    <p:sldId id="348" r:id="rId10"/>
    <p:sldId id="317" r:id="rId11"/>
    <p:sldId id="349" r:id="rId12"/>
    <p:sldId id="301" r:id="rId13"/>
    <p:sldId id="302" r:id="rId14"/>
    <p:sldId id="350" r:id="rId15"/>
    <p:sldId id="303" r:id="rId16"/>
    <p:sldId id="304" r:id="rId17"/>
    <p:sldId id="351" r:id="rId18"/>
    <p:sldId id="295" r:id="rId19"/>
    <p:sldId id="299" r:id="rId20"/>
    <p:sldId id="297" r:id="rId21"/>
    <p:sldId id="300" r:id="rId22"/>
    <p:sldId id="298" r:id="rId23"/>
    <p:sldId id="352" r:id="rId24"/>
    <p:sldId id="305" r:id="rId25"/>
    <p:sldId id="306" r:id="rId26"/>
    <p:sldId id="307" r:id="rId27"/>
    <p:sldId id="308" r:id="rId28"/>
    <p:sldId id="309" r:id="rId29"/>
    <p:sldId id="310" r:id="rId30"/>
    <p:sldId id="311" r:id="rId31"/>
    <p:sldId id="312" r:id="rId32"/>
    <p:sldId id="353" r:id="rId33"/>
    <p:sldId id="319" r:id="rId34"/>
    <p:sldId id="320" r:id="rId35"/>
    <p:sldId id="321" r:id="rId36"/>
    <p:sldId id="294" r:id="rId37"/>
    <p:sldId id="354" r:id="rId38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86" userDrawn="1">
          <p15:clr>
            <a:srgbClr val="A4A3A4"/>
          </p15:clr>
        </p15:guide>
        <p15:guide id="2" pos="15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99B2"/>
    <a:srgbClr val="293074"/>
    <a:srgbClr val="F5B84D"/>
    <a:srgbClr val="F5B937"/>
    <a:srgbClr val="9CA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654" autoAdjust="0"/>
    <p:restoredTop sz="94660"/>
  </p:normalViewPr>
  <p:slideViewPr>
    <p:cSldViewPr>
      <p:cViewPr varScale="1">
        <p:scale>
          <a:sx n="65" d="100"/>
          <a:sy n="65" d="100"/>
        </p:scale>
        <p:origin x="-1042" y="-72"/>
      </p:cViewPr>
      <p:guideLst>
        <p:guide orient="horz" pos="686"/>
        <p:guide pos="15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40"/>
    </p:cViewPr>
  </p:sorterViewPr>
  <p:notesViewPr>
    <p:cSldViewPr>
      <p:cViewPr varScale="1">
        <p:scale>
          <a:sx n="53" d="100"/>
          <a:sy n="53" d="100"/>
        </p:scale>
        <p:origin x="-2856" y="-90"/>
      </p:cViewPr>
      <p:guideLst>
        <p:guide orient="horz" pos="3128"/>
        <p:guide pos="2140"/>
      </p:guideLst>
    </p:cSldViewPr>
  </p:notes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DFA495-C87C-4577-8E3C-8A4A2DD56D4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AF7C0BF-D19D-483A-B20E-D44C3A99A0A0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ZA" b="1" dirty="0" smtClean="0"/>
            <a:t>EME &amp; Start-ups</a:t>
          </a:r>
        </a:p>
        <a:p>
          <a:r>
            <a:rPr lang="en-ZA" b="1" dirty="0" smtClean="0"/>
            <a:t>Turnover&lt;R10m</a:t>
          </a:r>
          <a:endParaRPr lang="en-GB" b="1" dirty="0"/>
        </a:p>
      </dgm:t>
    </dgm:pt>
    <dgm:pt modelId="{A1C8EAE8-5D8A-4EB9-9D56-CACAB6E94E25}" type="parTrans" cxnId="{179EA2C2-03FD-4E4D-9F74-BC76CBD4CC20}">
      <dgm:prSet/>
      <dgm:spPr/>
      <dgm:t>
        <a:bodyPr/>
        <a:lstStyle/>
        <a:p>
          <a:endParaRPr lang="en-GB"/>
        </a:p>
      </dgm:t>
    </dgm:pt>
    <dgm:pt modelId="{9C4BDECD-BF3C-4945-9A74-83E8A75307D8}" type="sibTrans" cxnId="{179EA2C2-03FD-4E4D-9F74-BC76CBD4CC20}">
      <dgm:prSet/>
      <dgm:spPr/>
      <dgm:t>
        <a:bodyPr/>
        <a:lstStyle/>
        <a:p>
          <a:endParaRPr lang="en-GB"/>
        </a:p>
      </dgm:t>
    </dgm:pt>
    <dgm:pt modelId="{02214AF1-38A6-4D58-8DCB-CE454FFAD315}">
      <dgm:prSet phldrT="[Text]"/>
      <dgm:spPr/>
      <dgm:t>
        <a:bodyPr/>
        <a:lstStyle/>
        <a:p>
          <a:r>
            <a:rPr lang="en-ZA" dirty="0" smtClean="0"/>
            <a:t>Exempt</a:t>
          </a:r>
          <a:endParaRPr lang="en-GB" dirty="0"/>
        </a:p>
      </dgm:t>
    </dgm:pt>
    <dgm:pt modelId="{C8AC0B55-6595-46F7-9B06-57CE660EC2EC}" type="parTrans" cxnId="{A6D410CE-9430-469D-8B57-1F1A457FF243}">
      <dgm:prSet/>
      <dgm:spPr/>
      <dgm:t>
        <a:bodyPr/>
        <a:lstStyle/>
        <a:p>
          <a:endParaRPr lang="en-GB"/>
        </a:p>
      </dgm:t>
    </dgm:pt>
    <dgm:pt modelId="{3B6FA8C9-460C-40FA-9357-BFC483555CA6}" type="sibTrans" cxnId="{A6D410CE-9430-469D-8B57-1F1A457FF243}">
      <dgm:prSet/>
      <dgm:spPr/>
      <dgm:t>
        <a:bodyPr/>
        <a:lstStyle/>
        <a:p>
          <a:endParaRPr lang="en-GB"/>
        </a:p>
      </dgm:t>
    </dgm:pt>
    <dgm:pt modelId="{5E83FE9C-3050-43A1-AE9F-0D0B64A46D5F}">
      <dgm:prSet phldrT="[Text]"/>
      <dgm:spPr/>
      <dgm:t>
        <a:bodyPr/>
        <a:lstStyle/>
        <a:p>
          <a:r>
            <a:rPr lang="en-ZA" dirty="0" smtClean="0"/>
            <a:t>Automatic Level 4 status</a:t>
          </a:r>
          <a:endParaRPr lang="en-GB" dirty="0"/>
        </a:p>
      </dgm:t>
    </dgm:pt>
    <dgm:pt modelId="{2A1CF7FF-5E21-48FA-BA67-EC76970740B7}" type="parTrans" cxnId="{F6CEA935-48EF-4F80-A7A0-414C87E4CB1F}">
      <dgm:prSet/>
      <dgm:spPr/>
      <dgm:t>
        <a:bodyPr/>
        <a:lstStyle/>
        <a:p>
          <a:endParaRPr lang="en-GB"/>
        </a:p>
      </dgm:t>
    </dgm:pt>
    <dgm:pt modelId="{E7E5CA4A-13B8-4DCA-912D-6BD8D41BF61E}" type="sibTrans" cxnId="{F6CEA935-48EF-4F80-A7A0-414C87E4CB1F}">
      <dgm:prSet/>
      <dgm:spPr/>
      <dgm:t>
        <a:bodyPr/>
        <a:lstStyle/>
        <a:p>
          <a:endParaRPr lang="en-GB"/>
        </a:p>
      </dgm:t>
    </dgm:pt>
    <dgm:pt modelId="{E30368C0-ADB9-4863-93A1-78B4A9B975AC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ZA" b="1" dirty="0" smtClean="0"/>
            <a:t>QSE</a:t>
          </a:r>
        </a:p>
        <a:p>
          <a:r>
            <a:rPr lang="en-ZA" b="1" dirty="0" smtClean="0"/>
            <a:t>R10m&lt;Turnover&lt;R50m</a:t>
          </a:r>
          <a:endParaRPr lang="en-GB" b="1" dirty="0"/>
        </a:p>
      </dgm:t>
    </dgm:pt>
    <dgm:pt modelId="{66E9267E-8999-4B11-95B5-1F6D589F3A05}" type="parTrans" cxnId="{CC1526DC-E9A8-4B7B-97F3-E3629BCEE4BF}">
      <dgm:prSet/>
      <dgm:spPr/>
      <dgm:t>
        <a:bodyPr/>
        <a:lstStyle/>
        <a:p>
          <a:endParaRPr lang="en-GB"/>
        </a:p>
      </dgm:t>
    </dgm:pt>
    <dgm:pt modelId="{365AD3F3-6D65-432A-BB17-A301D045DEC3}" type="sibTrans" cxnId="{CC1526DC-E9A8-4B7B-97F3-E3629BCEE4BF}">
      <dgm:prSet/>
      <dgm:spPr/>
      <dgm:t>
        <a:bodyPr/>
        <a:lstStyle/>
        <a:p>
          <a:endParaRPr lang="en-GB"/>
        </a:p>
      </dgm:t>
    </dgm:pt>
    <dgm:pt modelId="{FF1F90EA-11E9-434D-8C86-E483079426AB}">
      <dgm:prSet phldrT="[Text]"/>
      <dgm:spPr/>
      <dgm:t>
        <a:bodyPr/>
        <a:lstStyle/>
        <a:p>
          <a:r>
            <a:rPr lang="en-ZA" dirty="0" smtClean="0"/>
            <a:t>Must report on all elements</a:t>
          </a:r>
          <a:endParaRPr lang="en-GB" dirty="0"/>
        </a:p>
      </dgm:t>
    </dgm:pt>
    <dgm:pt modelId="{DA1A354A-0E4D-4610-99AB-582AFD86BFA4}" type="parTrans" cxnId="{74379216-A295-4C0F-BD04-F17BDB774AE1}">
      <dgm:prSet/>
      <dgm:spPr/>
      <dgm:t>
        <a:bodyPr/>
        <a:lstStyle/>
        <a:p>
          <a:endParaRPr lang="en-GB"/>
        </a:p>
      </dgm:t>
    </dgm:pt>
    <dgm:pt modelId="{C885CACC-63AA-4F5D-B424-DCE630ADBB50}" type="sibTrans" cxnId="{74379216-A295-4C0F-BD04-F17BDB774AE1}">
      <dgm:prSet/>
      <dgm:spPr/>
      <dgm:t>
        <a:bodyPr/>
        <a:lstStyle/>
        <a:p>
          <a:endParaRPr lang="en-GB"/>
        </a:p>
      </dgm:t>
    </dgm:pt>
    <dgm:pt modelId="{E267E2C4-C0CA-4133-9CC2-30BD0FF6F661}">
      <dgm:prSet phldrT="[Text]"/>
      <dgm:spPr/>
      <dgm:t>
        <a:bodyPr/>
        <a:lstStyle/>
        <a:p>
          <a:r>
            <a:rPr lang="en-ZA" dirty="0" smtClean="0"/>
            <a:t>Scorecard not defined in draft revised codes</a:t>
          </a:r>
          <a:endParaRPr lang="en-GB" dirty="0"/>
        </a:p>
      </dgm:t>
    </dgm:pt>
    <dgm:pt modelId="{1206A4F4-AC57-4F85-A09C-DC87A9C78A37}" type="parTrans" cxnId="{2D3FDF37-4418-40E6-8E3A-626243AB328F}">
      <dgm:prSet/>
      <dgm:spPr/>
      <dgm:t>
        <a:bodyPr/>
        <a:lstStyle/>
        <a:p>
          <a:endParaRPr lang="en-GB"/>
        </a:p>
      </dgm:t>
    </dgm:pt>
    <dgm:pt modelId="{7DED4FA6-BCF0-4ECA-848A-8515768928DB}" type="sibTrans" cxnId="{2D3FDF37-4418-40E6-8E3A-626243AB328F}">
      <dgm:prSet/>
      <dgm:spPr/>
      <dgm:t>
        <a:bodyPr/>
        <a:lstStyle/>
        <a:p>
          <a:endParaRPr lang="en-GB"/>
        </a:p>
      </dgm:t>
    </dgm:pt>
    <dgm:pt modelId="{D44235BC-0C9C-42C7-970A-FDDA22927823}">
      <dgm:prSet phldrT="[Text]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en-ZA" b="1" dirty="0" smtClean="0"/>
            <a:t>Generic</a:t>
          </a:r>
        </a:p>
        <a:p>
          <a:r>
            <a:rPr lang="en-ZA" b="1" dirty="0" smtClean="0"/>
            <a:t>Turnover&gt;R50m</a:t>
          </a:r>
          <a:endParaRPr lang="en-GB" b="1" dirty="0"/>
        </a:p>
      </dgm:t>
    </dgm:pt>
    <dgm:pt modelId="{AA6FE30C-614C-488B-BC4A-55FCFE35FF5C}" type="parTrans" cxnId="{372A1FA2-7C52-4B0C-BFE0-0571B7A86531}">
      <dgm:prSet/>
      <dgm:spPr/>
      <dgm:t>
        <a:bodyPr/>
        <a:lstStyle/>
        <a:p>
          <a:endParaRPr lang="en-GB"/>
        </a:p>
      </dgm:t>
    </dgm:pt>
    <dgm:pt modelId="{50653E21-9384-4FAC-8611-9C81076B4067}" type="sibTrans" cxnId="{372A1FA2-7C52-4B0C-BFE0-0571B7A86531}">
      <dgm:prSet/>
      <dgm:spPr/>
      <dgm:t>
        <a:bodyPr/>
        <a:lstStyle/>
        <a:p>
          <a:endParaRPr lang="en-GB"/>
        </a:p>
      </dgm:t>
    </dgm:pt>
    <dgm:pt modelId="{2DCCD68C-A20F-4C1E-BFF0-B777331F6ADF}">
      <dgm:prSet phldrT="[Text]"/>
      <dgm:spPr/>
      <dgm:t>
        <a:bodyPr/>
        <a:lstStyle/>
        <a:p>
          <a:r>
            <a:rPr lang="en-ZA" dirty="0" smtClean="0"/>
            <a:t>Comprehensive 5 element scorecard</a:t>
          </a:r>
          <a:endParaRPr lang="en-GB" dirty="0"/>
        </a:p>
      </dgm:t>
    </dgm:pt>
    <dgm:pt modelId="{438847EA-56B9-468C-9529-16C4E405CE5C}" type="parTrans" cxnId="{CA6D443C-9458-4ED7-8479-6CF3CB9B7201}">
      <dgm:prSet/>
      <dgm:spPr/>
      <dgm:t>
        <a:bodyPr/>
        <a:lstStyle/>
        <a:p>
          <a:endParaRPr lang="en-GB"/>
        </a:p>
      </dgm:t>
    </dgm:pt>
    <dgm:pt modelId="{3CB8AE67-545E-42C7-8BEE-8C340C14E30E}" type="sibTrans" cxnId="{CA6D443C-9458-4ED7-8479-6CF3CB9B7201}">
      <dgm:prSet/>
      <dgm:spPr/>
      <dgm:t>
        <a:bodyPr/>
        <a:lstStyle/>
        <a:p>
          <a:endParaRPr lang="en-GB"/>
        </a:p>
      </dgm:t>
    </dgm:pt>
    <dgm:pt modelId="{F3D2325C-B274-4228-9ED8-1E411DDEA70B}">
      <dgm:prSet phldrT="[Text]"/>
      <dgm:spPr/>
      <dgm:t>
        <a:bodyPr/>
        <a:lstStyle/>
        <a:p>
          <a:r>
            <a:rPr lang="en-ZA" dirty="0" smtClean="0"/>
            <a:t>If &gt;50% black ownership then Level 2 status</a:t>
          </a:r>
          <a:endParaRPr lang="en-GB" dirty="0"/>
        </a:p>
      </dgm:t>
    </dgm:pt>
    <dgm:pt modelId="{9969170A-FE8C-44B0-8EE3-166BD8978644}" type="parTrans" cxnId="{6BFA9C98-6B78-4DB8-8BF2-7C67835D5244}">
      <dgm:prSet/>
      <dgm:spPr/>
      <dgm:t>
        <a:bodyPr/>
        <a:lstStyle/>
        <a:p>
          <a:endParaRPr lang="en-GB"/>
        </a:p>
      </dgm:t>
    </dgm:pt>
    <dgm:pt modelId="{D317F33A-57AD-46E8-8976-00C697105CD7}" type="sibTrans" cxnId="{6BFA9C98-6B78-4DB8-8BF2-7C67835D5244}">
      <dgm:prSet/>
      <dgm:spPr/>
      <dgm:t>
        <a:bodyPr/>
        <a:lstStyle/>
        <a:p>
          <a:endParaRPr lang="en-GB"/>
        </a:p>
      </dgm:t>
    </dgm:pt>
    <dgm:pt modelId="{EBE5A010-53C3-4D28-8F4E-C040644A3C87}">
      <dgm:prSet phldrT="[Text]"/>
      <dgm:spPr/>
      <dgm:t>
        <a:bodyPr/>
        <a:lstStyle/>
        <a:p>
          <a:r>
            <a:rPr lang="en-GB" dirty="0" smtClean="0"/>
            <a:t>If 100% black owned then Level 1 status</a:t>
          </a:r>
          <a:endParaRPr lang="en-GB" dirty="0"/>
        </a:p>
      </dgm:t>
    </dgm:pt>
    <dgm:pt modelId="{1714C800-606B-4C56-851A-97C11CA4AB8D}" type="parTrans" cxnId="{15440C7B-CE9D-42A8-9ACF-5E11B0A897D0}">
      <dgm:prSet/>
      <dgm:spPr/>
      <dgm:t>
        <a:bodyPr/>
        <a:lstStyle/>
        <a:p>
          <a:endParaRPr lang="en-ZA"/>
        </a:p>
      </dgm:t>
    </dgm:pt>
    <dgm:pt modelId="{47345E90-02A4-413B-8FA4-EB85970B4901}" type="sibTrans" cxnId="{15440C7B-CE9D-42A8-9ACF-5E11B0A897D0}">
      <dgm:prSet/>
      <dgm:spPr/>
      <dgm:t>
        <a:bodyPr/>
        <a:lstStyle/>
        <a:p>
          <a:endParaRPr lang="en-ZA"/>
        </a:p>
      </dgm:t>
    </dgm:pt>
    <dgm:pt modelId="{9B8E4D21-A5E8-46D0-AFEF-71714356C0BC}">
      <dgm:prSet phldrT="[Text]"/>
      <dgm:spPr/>
      <dgm:t>
        <a:bodyPr/>
        <a:lstStyle/>
        <a:p>
          <a:r>
            <a:rPr lang="en-GB" dirty="0" smtClean="0"/>
            <a:t>Penalised by one contributor level if thresholds for Ownership and one of Skills Development or Enterprise and Supplier Development not achieved.</a:t>
          </a:r>
          <a:endParaRPr lang="en-GB" dirty="0"/>
        </a:p>
      </dgm:t>
    </dgm:pt>
    <dgm:pt modelId="{A6314A91-CD05-4316-BF04-BA69D348E0E8}" type="parTrans" cxnId="{7E6601C3-DB50-4479-BE55-EEC3274F99FC}">
      <dgm:prSet/>
      <dgm:spPr/>
      <dgm:t>
        <a:bodyPr/>
        <a:lstStyle/>
        <a:p>
          <a:endParaRPr lang="en-ZA"/>
        </a:p>
      </dgm:t>
    </dgm:pt>
    <dgm:pt modelId="{1ED22849-9643-4E51-9323-A8051744C445}" type="sibTrans" cxnId="{7E6601C3-DB50-4479-BE55-EEC3274F99FC}">
      <dgm:prSet/>
      <dgm:spPr/>
      <dgm:t>
        <a:bodyPr/>
        <a:lstStyle/>
        <a:p>
          <a:endParaRPr lang="en-ZA"/>
        </a:p>
      </dgm:t>
    </dgm:pt>
    <dgm:pt modelId="{61915541-125B-4377-92C2-0E06968F2520}">
      <dgm:prSet phldrT="[Text]"/>
      <dgm:spPr/>
      <dgm:t>
        <a:bodyPr/>
        <a:lstStyle/>
        <a:p>
          <a:endParaRPr lang="en-GB" dirty="0"/>
        </a:p>
      </dgm:t>
    </dgm:pt>
    <dgm:pt modelId="{27296869-62FD-434A-B07C-20A6E7947989}" type="parTrans" cxnId="{2254712F-9329-459E-94B8-BA55B0A9F649}">
      <dgm:prSet/>
      <dgm:spPr/>
      <dgm:t>
        <a:bodyPr/>
        <a:lstStyle/>
        <a:p>
          <a:endParaRPr lang="en-ZA"/>
        </a:p>
      </dgm:t>
    </dgm:pt>
    <dgm:pt modelId="{17BB1C0C-13C4-4DEB-8EFE-EE215D0A48FF}" type="sibTrans" cxnId="{2254712F-9329-459E-94B8-BA55B0A9F649}">
      <dgm:prSet/>
      <dgm:spPr/>
      <dgm:t>
        <a:bodyPr/>
        <a:lstStyle/>
        <a:p>
          <a:endParaRPr lang="en-ZA"/>
        </a:p>
      </dgm:t>
    </dgm:pt>
    <dgm:pt modelId="{3A0A3C49-983F-4550-8F5F-EB55DBF8DE5E}">
      <dgm:prSet phldrT="[Text]"/>
      <dgm:spPr/>
      <dgm:t>
        <a:bodyPr/>
        <a:lstStyle/>
        <a:p>
          <a:r>
            <a:rPr lang="en-GB" dirty="0" smtClean="0"/>
            <a:t>Penalised by two contributor levels if thresholds for Ownership, Skills Development and Enterprise and Supplier Development not achieved.</a:t>
          </a:r>
          <a:endParaRPr lang="en-GB" dirty="0"/>
        </a:p>
      </dgm:t>
    </dgm:pt>
    <dgm:pt modelId="{CE40CC72-DD3B-4B4A-8105-50C58E1A8E28}" type="parTrans" cxnId="{40648824-242D-43FD-B2B0-02E9C0368C2C}">
      <dgm:prSet/>
      <dgm:spPr/>
      <dgm:t>
        <a:bodyPr/>
        <a:lstStyle/>
        <a:p>
          <a:endParaRPr lang="en-ZA"/>
        </a:p>
      </dgm:t>
    </dgm:pt>
    <dgm:pt modelId="{B2860FBC-1328-4FE3-8A3E-B1279CAB86E3}" type="sibTrans" cxnId="{40648824-242D-43FD-B2B0-02E9C0368C2C}">
      <dgm:prSet/>
      <dgm:spPr/>
      <dgm:t>
        <a:bodyPr/>
        <a:lstStyle/>
        <a:p>
          <a:endParaRPr lang="en-ZA"/>
        </a:p>
      </dgm:t>
    </dgm:pt>
    <dgm:pt modelId="{30507483-62DC-4B8D-9E5B-990438DBA08C}">
      <dgm:prSet phldrT="[Text]"/>
      <dgm:spPr/>
      <dgm:t>
        <a:bodyPr/>
        <a:lstStyle/>
        <a:p>
          <a:endParaRPr lang="en-GB" dirty="0"/>
        </a:p>
      </dgm:t>
    </dgm:pt>
    <dgm:pt modelId="{1D7602DB-D2EA-419C-821A-011D795EB49B}" type="parTrans" cxnId="{4A00F12C-4EFC-4488-AF9D-0690120BBFC6}">
      <dgm:prSet/>
      <dgm:spPr/>
      <dgm:t>
        <a:bodyPr/>
        <a:lstStyle/>
        <a:p>
          <a:endParaRPr lang="en-ZA"/>
        </a:p>
      </dgm:t>
    </dgm:pt>
    <dgm:pt modelId="{CE921B3D-D34B-41EB-B94B-6C32EC18FE02}" type="sibTrans" cxnId="{4A00F12C-4EFC-4488-AF9D-0690120BBFC6}">
      <dgm:prSet/>
      <dgm:spPr/>
      <dgm:t>
        <a:bodyPr/>
        <a:lstStyle/>
        <a:p>
          <a:endParaRPr lang="en-ZA"/>
        </a:p>
      </dgm:t>
    </dgm:pt>
    <dgm:pt modelId="{4AD2A20A-7587-44B2-8F3A-AEB9D25396E0}">
      <dgm:prSet phldrT="[Text]"/>
      <dgm:spPr/>
      <dgm:t>
        <a:bodyPr/>
        <a:lstStyle/>
        <a:p>
          <a:endParaRPr lang="en-GB" dirty="0"/>
        </a:p>
      </dgm:t>
    </dgm:pt>
    <dgm:pt modelId="{1144DAC1-340C-4DD1-B6B1-23D8E8409DD0}" type="parTrans" cxnId="{B069B94F-F8D0-49E6-A5BA-53D7AE6C28FE}">
      <dgm:prSet/>
      <dgm:spPr/>
      <dgm:t>
        <a:bodyPr/>
        <a:lstStyle/>
        <a:p>
          <a:endParaRPr lang="en-ZA"/>
        </a:p>
      </dgm:t>
    </dgm:pt>
    <dgm:pt modelId="{77D04AE6-2E72-4CEF-B30B-24868D3CCB05}" type="sibTrans" cxnId="{B069B94F-F8D0-49E6-A5BA-53D7AE6C28FE}">
      <dgm:prSet/>
      <dgm:spPr/>
      <dgm:t>
        <a:bodyPr/>
        <a:lstStyle/>
        <a:p>
          <a:endParaRPr lang="en-ZA"/>
        </a:p>
      </dgm:t>
    </dgm:pt>
    <dgm:pt modelId="{9CDB4E50-4442-41FF-8EFC-4A32B8183B5A}">
      <dgm:prSet phldrT="[Text]"/>
      <dgm:spPr/>
      <dgm:t>
        <a:bodyPr/>
        <a:lstStyle/>
        <a:p>
          <a:endParaRPr lang="en-GB" dirty="0"/>
        </a:p>
      </dgm:t>
    </dgm:pt>
    <dgm:pt modelId="{C2E7834A-A881-4AA2-A266-A1C68D123460}" type="parTrans" cxnId="{C3152455-E4CD-4CC8-A4F3-CFB1286E4A43}">
      <dgm:prSet/>
      <dgm:spPr/>
      <dgm:t>
        <a:bodyPr/>
        <a:lstStyle/>
        <a:p>
          <a:endParaRPr lang="en-ZA"/>
        </a:p>
      </dgm:t>
    </dgm:pt>
    <dgm:pt modelId="{FDC01916-D8F7-4B50-A54D-F531DB3BA47D}" type="sibTrans" cxnId="{C3152455-E4CD-4CC8-A4F3-CFB1286E4A43}">
      <dgm:prSet/>
      <dgm:spPr/>
      <dgm:t>
        <a:bodyPr/>
        <a:lstStyle/>
        <a:p>
          <a:endParaRPr lang="en-ZA"/>
        </a:p>
      </dgm:t>
    </dgm:pt>
    <dgm:pt modelId="{599CE945-11E0-4272-8B95-6E77EFFF9745}">
      <dgm:prSet phldrT="[Text]"/>
      <dgm:spPr/>
      <dgm:t>
        <a:bodyPr/>
        <a:lstStyle/>
        <a:p>
          <a:endParaRPr lang="en-GB" dirty="0"/>
        </a:p>
      </dgm:t>
    </dgm:pt>
    <dgm:pt modelId="{3F97BA36-A81D-49FA-AC48-EA0B4EC5FC69}" type="parTrans" cxnId="{9E84CE2E-609D-47EC-A6E3-2B1AE40AABD8}">
      <dgm:prSet/>
      <dgm:spPr/>
      <dgm:t>
        <a:bodyPr/>
        <a:lstStyle/>
        <a:p>
          <a:endParaRPr lang="en-ZA"/>
        </a:p>
      </dgm:t>
    </dgm:pt>
    <dgm:pt modelId="{2FFA07AB-B5B6-4CAB-B588-A2239004765A}" type="sibTrans" cxnId="{9E84CE2E-609D-47EC-A6E3-2B1AE40AABD8}">
      <dgm:prSet/>
      <dgm:spPr/>
      <dgm:t>
        <a:bodyPr/>
        <a:lstStyle/>
        <a:p>
          <a:endParaRPr lang="en-ZA"/>
        </a:p>
      </dgm:t>
    </dgm:pt>
    <dgm:pt modelId="{090A73FE-10EA-4575-9C0D-4474AA5346C3}">
      <dgm:prSet phldrT="[Text]"/>
      <dgm:spPr/>
      <dgm:t>
        <a:bodyPr/>
        <a:lstStyle/>
        <a:p>
          <a:endParaRPr lang="en-GB" dirty="0"/>
        </a:p>
      </dgm:t>
    </dgm:pt>
    <dgm:pt modelId="{2E162676-51E7-40A4-8AF1-7CE6B163638B}" type="parTrans" cxnId="{2914A7AF-59BE-42A7-8A12-1DC0101F067B}">
      <dgm:prSet/>
      <dgm:spPr/>
      <dgm:t>
        <a:bodyPr/>
        <a:lstStyle/>
        <a:p>
          <a:endParaRPr lang="en-ZA"/>
        </a:p>
      </dgm:t>
    </dgm:pt>
    <dgm:pt modelId="{C4C3F617-DE97-4952-9C64-9B80D4778F7A}" type="sibTrans" cxnId="{2914A7AF-59BE-42A7-8A12-1DC0101F067B}">
      <dgm:prSet/>
      <dgm:spPr/>
      <dgm:t>
        <a:bodyPr/>
        <a:lstStyle/>
        <a:p>
          <a:endParaRPr lang="en-ZA"/>
        </a:p>
      </dgm:t>
    </dgm:pt>
    <dgm:pt modelId="{FBFF1DC0-41D6-4EA1-BE55-C332C0D47CAB}">
      <dgm:prSet phldrT="[Text]"/>
      <dgm:spPr/>
      <dgm:t>
        <a:bodyPr/>
        <a:lstStyle/>
        <a:p>
          <a:endParaRPr lang="en-GB" dirty="0"/>
        </a:p>
      </dgm:t>
    </dgm:pt>
    <dgm:pt modelId="{E1C5C141-7973-48EF-9F11-187F3D6338BB}" type="parTrans" cxnId="{84D2DB36-2351-46A3-AB46-40767BD0C2DB}">
      <dgm:prSet/>
      <dgm:spPr/>
      <dgm:t>
        <a:bodyPr/>
        <a:lstStyle/>
        <a:p>
          <a:endParaRPr lang="en-ZA"/>
        </a:p>
      </dgm:t>
    </dgm:pt>
    <dgm:pt modelId="{99B77FC7-4AC8-47AA-ACB7-4BA839594C6B}" type="sibTrans" cxnId="{84D2DB36-2351-46A3-AB46-40767BD0C2DB}">
      <dgm:prSet/>
      <dgm:spPr/>
      <dgm:t>
        <a:bodyPr/>
        <a:lstStyle/>
        <a:p>
          <a:endParaRPr lang="en-ZA"/>
        </a:p>
      </dgm:t>
    </dgm:pt>
    <dgm:pt modelId="{74D7B75D-4CFE-41D1-BA66-2804DCA874DE}" type="pres">
      <dgm:prSet presAssocID="{D5DFA495-C87C-4577-8E3C-8A4A2DD56D4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C2B9497-7796-4113-B57C-AC706BC87982}" type="pres">
      <dgm:prSet presAssocID="{0AF7C0BF-D19D-483A-B20E-D44C3A99A0A0}" presName="composite" presStyleCnt="0"/>
      <dgm:spPr/>
    </dgm:pt>
    <dgm:pt modelId="{AAA96D76-B2BC-4FD3-AAFF-D2D9B0BD6A55}" type="pres">
      <dgm:prSet presAssocID="{0AF7C0BF-D19D-483A-B20E-D44C3A99A0A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B9596D1-CBC9-4653-90A1-D1766984D115}" type="pres">
      <dgm:prSet presAssocID="{0AF7C0BF-D19D-483A-B20E-D44C3A99A0A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6B2A00B-6542-4728-8AF9-CF473BABE280}" type="pres">
      <dgm:prSet presAssocID="{9C4BDECD-BF3C-4945-9A74-83E8A75307D8}" presName="space" presStyleCnt="0"/>
      <dgm:spPr/>
    </dgm:pt>
    <dgm:pt modelId="{8EB7640A-A806-44FE-AF1D-9C0F451B3317}" type="pres">
      <dgm:prSet presAssocID="{E30368C0-ADB9-4863-93A1-78B4A9B975AC}" presName="composite" presStyleCnt="0"/>
      <dgm:spPr/>
    </dgm:pt>
    <dgm:pt modelId="{6C0CF7E2-541B-4C1E-B33C-31E27FB703DD}" type="pres">
      <dgm:prSet presAssocID="{E30368C0-ADB9-4863-93A1-78B4A9B975A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31666DA-15D3-447F-B7F7-1CB31A544B77}" type="pres">
      <dgm:prSet presAssocID="{E30368C0-ADB9-4863-93A1-78B4A9B975AC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DD1352-2B45-451E-8F34-5D39C13E82D8}" type="pres">
      <dgm:prSet presAssocID="{365AD3F3-6D65-432A-BB17-A301D045DEC3}" presName="space" presStyleCnt="0"/>
      <dgm:spPr/>
    </dgm:pt>
    <dgm:pt modelId="{8DC99238-35E0-4814-AB40-87C82551C17C}" type="pres">
      <dgm:prSet presAssocID="{D44235BC-0C9C-42C7-970A-FDDA22927823}" presName="composite" presStyleCnt="0"/>
      <dgm:spPr/>
    </dgm:pt>
    <dgm:pt modelId="{375EAF98-9AA0-47F4-859A-CBA097844106}" type="pres">
      <dgm:prSet presAssocID="{D44235BC-0C9C-42C7-970A-FDDA2292782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518937-6B54-45A2-9BC3-078E1D4A11EA}" type="pres">
      <dgm:prSet presAssocID="{D44235BC-0C9C-42C7-970A-FDDA22927823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A00F12C-4EFC-4488-AF9D-0690120BBFC6}" srcId="{0AF7C0BF-D19D-483A-B20E-D44C3A99A0A0}" destId="{30507483-62DC-4B8D-9E5B-990438DBA08C}" srcOrd="1" destOrd="0" parTransId="{1D7602DB-D2EA-419C-821A-011D795EB49B}" sibTransId="{CE921B3D-D34B-41EB-B94B-6C32EC18FE02}"/>
    <dgm:cxn modelId="{15440C7B-CE9D-42A8-9ACF-5E11B0A897D0}" srcId="{0AF7C0BF-D19D-483A-B20E-D44C3A99A0A0}" destId="{EBE5A010-53C3-4D28-8F4E-C040644A3C87}" srcOrd="6" destOrd="0" parTransId="{1714C800-606B-4C56-851A-97C11CA4AB8D}" sibTransId="{47345E90-02A4-413B-8FA4-EB85970B4901}"/>
    <dgm:cxn modelId="{C69C5FE1-A54E-4FE4-B798-936F5D97C794}" type="presOf" srcId="{0AF7C0BF-D19D-483A-B20E-D44C3A99A0A0}" destId="{AAA96D76-B2BC-4FD3-AAFF-D2D9B0BD6A55}" srcOrd="0" destOrd="0" presId="urn:microsoft.com/office/officeart/2005/8/layout/hList1"/>
    <dgm:cxn modelId="{9E84CE2E-609D-47EC-A6E3-2B1AE40AABD8}" srcId="{E30368C0-ADB9-4863-93A1-78B4A9B975AC}" destId="{599CE945-11E0-4272-8B95-6E77EFFF9745}" srcOrd="1" destOrd="0" parTransId="{3F97BA36-A81D-49FA-AC48-EA0B4EC5FC69}" sibTransId="{2FFA07AB-B5B6-4CAB-B588-A2239004765A}"/>
    <dgm:cxn modelId="{84D2DB36-2351-46A3-AB46-40767BD0C2DB}" srcId="{D44235BC-0C9C-42C7-970A-FDDA22927823}" destId="{FBFF1DC0-41D6-4EA1-BE55-C332C0D47CAB}" srcOrd="1" destOrd="0" parTransId="{E1C5C141-7973-48EF-9F11-187F3D6338BB}" sibTransId="{99B77FC7-4AC8-47AA-ACB7-4BA839594C6B}"/>
    <dgm:cxn modelId="{0321C2C8-7BEF-4F43-B537-0AB351A854C6}" type="presOf" srcId="{F3D2325C-B274-4228-9ED8-1E411DDEA70B}" destId="{3B9596D1-CBC9-4653-90A1-D1766984D115}" srcOrd="0" destOrd="4" presId="urn:microsoft.com/office/officeart/2005/8/layout/hList1"/>
    <dgm:cxn modelId="{5D92844C-BEF5-44BB-8545-CD09C7D283B6}" type="presOf" srcId="{FF1F90EA-11E9-434D-8C86-E483079426AB}" destId="{131666DA-15D3-447F-B7F7-1CB31A544B77}" srcOrd="0" destOrd="0" presId="urn:microsoft.com/office/officeart/2005/8/layout/hList1"/>
    <dgm:cxn modelId="{A6D410CE-9430-469D-8B57-1F1A457FF243}" srcId="{0AF7C0BF-D19D-483A-B20E-D44C3A99A0A0}" destId="{02214AF1-38A6-4D58-8DCB-CE454FFAD315}" srcOrd="0" destOrd="0" parTransId="{C8AC0B55-6595-46F7-9B06-57CE660EC2EC}" sibTransId="{3B6FA8C9-460C-40FA-9357-BFC483555CA6}"/>
    <dgm:cxn modelId="{1AD999DB-E067-4F2D-B462-035064251163}" type="presOf" srcId="{9CDB4E50-4442-41FF-8EFC-4A32B8183B5A}" destId="{3B9596D1-CBC9-4653-90A1-D1766984D115}" srcOrd="0" destOrd="5" presId="urn:microsoft.com/office/officeart/2005/8/layout/hList1"/>
    <dgm:cxn modelId="{C3152455-E4CD-4CC8-A4F3-CFB1286E4A43}" srcId="{0AF7C0BF-D19D-483A-B20E-D44C3A99A0A0}" destId="{9CDB4E50-4442-41FF-8EFC-4A32B8183B5A}" srcOrd="5" destOrd="0" parTransId="{C2E7834A-A881-4AA2-A266-A1C68D123460}" sibTransId="{FDC01916-D8F7-4B50-A54D-F531DB3BA47D}"/>
    <dgm:cxn modelId="{FCC9A735-321E-4BE3-A102-6DBD09D26000}" type="presOf" srcId="{30507483-62DC-4B8D-9E5B-990438DBA08C}" destId="{3B9596D1-CBC9-4653-90A1-D1766984D115}" srcOrd="0" destOrd="1" presId="urn:microsoft.com/office/officeart/2005/8/layout/hList1"/>
    <dgm:cxn modelId="{FCC691E4-9533-4D8A-80D0-202C1F0F7A9B}" type="presOf" srcId="{E30368C0-ADB9-4863-93A1-78B4A9B975AC}" destId="{6C0CF7E2-541B-4C1E-B33C-31E27FB703DD}" srcOrd="0" destOrd="0" presId="urn:microsoft.com/office/officeart/2005/8/layout/hList1"/>
    <dgm:cxn modelId="{567E1DDD-3B24-4CDC-AF34-DE00603D9042}" type="presOf" srcId="{02214AF1-38A6-4D58-8DCB-CE454FFAD315}" destId="{3B9596D1-CBC9-4653-90A1-D1766984D115}" srcOrd="0" destOrd="0" presId="urn:microsoft.com/office/officeart/2005/8/layout/hList1"/>
    <dgm:cxn modelId="{2D3FDF37-4418-40E6-8E3A-626243AB328F}" srcId="{E30368C0-ADB9-4863-93A1-78B4A9B975AC}" destId="{E267E2C4-C0CA-4133-9CC2-30BD0FF6F661}" srcOrd="2" destOrd="0" parTransId="{1206A4F4-AC57-4F85-A09C-DC87A9C78A37}" sibTransId="{7DED4FA6-BCF0-4ECA-848A-8515768928DB}"/>
    <dgm:cxn modelId="{D2F35A8A-F6A0-473A-81AA-B3DB88378AEC}" type="presOf" srcId="{090A73FE-10EA-4575-9C0D-4474AA5346C3}" destId="{131666DA-15D3-447F-B7F7-1CB31A544B77}" srcOrd="0" destOrd="3" presId="urn:microsoft.com/office/officeart/2005/8/layout/hList1"/>
    <dgm:cxn modelId="{179EA2C2-03FD-4E4D-9F74-BC76CBD4CC20}" srcId="{D5DFA495-C87C-4577-8E3C-8A4A2DD56D42}" destId="{0AF7C0BF-D19D-483A-B20E-D44C3A99A0A0}" srcOrd="0" destOrd="0" parTransId="{A1C8EAE8-5D8A-4EB9-9D56-CACAB6E94E25}" sibTransId="{9C4BDECD-BF3C-4945-9A74-83E8A75307D8}"/>
    <dgm:cxn modelId="{1007BE87-1A29-40FE-A581-7A08408AB13B}" type="presOf" srcId="{2DCCD68C-A20F-4C1E-BFF0-B777331F6ADF}" destId="{8D518937-6B54-45A2-9BC3-078E1D4A11EA}" srcOrd="0" destOrd="0" presId="urn:microsoft.com/office/officeart/2005/8/layout/hList1"/>
    <dgm:cxn modelId="{B68D1002-C20D-44B1-B59B-BCE40F39E084}" type="presOf" srcId="{D5DFA495-C87C-4577-8E3C-8A4A2DD56D42}" destId="{74D7B75D-4CFE-41D1-BA66-2804DCA874DE}" srcOrd="0" destOrd="0" presId="urn:microsoft.com/office/officeart/2005/8/layout/hList1"/>
    <dgm:cxn modelId="{B069B94F-F8D0-49E6-A5BA-53D7AE6C28FE}" srcId="{0AF7C0BF-D19D-483A-B20E-D44C3A99A0A0}" destId="{4AD2A20A-7587-44B2-8F3A-AEB9D25396E0}" srcOrd="3" destOrd="0" parTransId="{1144DAC1-340C-4DD1-B6B1-23D8E8409DD0}" sibTransId="{77D04AE6-2E72-4CEF-B30B-24868D3CCB05}"/>
    <dgm:cxn modelId="{0E08F43B-8F71-42EE-8890-0339E00280CB}" type="presOf" srcId="{599CE945-11E0-4272-8B95-6E77EFFF9745}" destId="{131666DA-15D3-447F-B7F7-1CB31A544B77}" srcOrd="0" destOrd="1" presId="urn:microsoft.com/office/officeart/2005/8/layout/hList1"/>
    <dgm:cxn modelId="{40648824-242D-43FD-B2B0-02E9C0368C2C}" srcId="{D44235BC-0C9C-42C7-970A-FDDA22927823}" destId="{3A0A3C49-983F-4550-8F5F-EB55DBF8DE5E}" srcOrd="2" destOrd="0" parTransId="{CE40CC72-DD3B-4B4A-8105-50C58E1A8E28}" sibTransId="{B2860FBC-1328-4FE3-8A3E-B1279CAB86E3}"/>
    <dgm:cxn modelId="{2254712F-9329-459E-94B8-BA55B0A9F649}" srcId="{D44235BC-0C9C-42C7-970A-FDDA22927823}" destId="{61915541-125B-4377-92C2-0E06968F2520}" srcOrd="3" destOrd="0" parTransId="{27296869-62FD-434A-B07C-20A6E7947989}" sibTransId="{17BB1C0C-13C4-4DEB-8EFE-EE215D0A48FF}"/>
    <dgm:cxn modelId="{802AA486-2B09-475C-8B34-78EE4E84E686}" type="presOf" srcId="{5E83FE9C-3050-43A1-AE9F-0D0B64A46D5F}" destId="{3B9596D1-CBC9-4653-90A1-D1766984D115}" srcOrd="0" destOrd="2" presId="urn:microsoft.com/office/officeart/2005/8/layout/hList1"/>
    <dgm:cxn modelId="{7E6601C3-DB50-4479-BE55-EEC3274F99FC}" srcId="{E30368C0-ADB9-4863-93A1-78B4A9B975AC}" destId="{9B8E4D21-A5E8-46D0-AFEF-71714356C0BC}" srcOrd="4" destOrd="0" parTransId="{A6314A91-CD05-4316-BF04-BA69D348E0E8}" sibTransId="{1ED22849-9643-4E51-9323-A8051744C445}"/>
    <dgm:cxn modelId="{6BFA9C98-6B78-4DB8-8BF2-7C67835D5244}" srcId="{0AF7C0BF-D19D-483A-B20E-D44C3A99A0A0}" destId="{F3D2325C-B274-4228-9ED8-1E411DDEA70B}" srcOrd="4" destOrd="0" parTransId="{9969170A-FE8C-44B0-8EE3-166BD8978644}" sibTransId="{D317F33A-57AD-46E8-8976-00C697105CD7}"/>
    <dgm:cxn modelId="{195417C2-3758-45D8-9A36-984F0CBA0700}" type="presOf" srcId="{9B8E4D21-A5E8-46D0-AFEF-71714356C0BC}" destId="{131666DA-15D3-447F-B7F7-1CB31A544B77}" srcOrd="0" destOrd="4" presId="urn:microsoft.com/office/officeart/2005/8/layout/hList1"/>
    <dgm:cxn modelId="{CC1526DC-E9A8-4B7B-97F3-E3629BCEE4BF}" srcId="{D5DFA495-C87C-4577-8E3C-8A4A2DD56D42}" destId="{E30368C0-ADB9-4863-93A1-78B4A9B975AC}" srcOrd="1" destOrd="0" parTransId="{66E9267E-8999-4B11-95B5-1F6D589F3A05}" sibTransId="{365AD3F3-6D65-432A-BB17-A301D045DEC3}"/>
    <dgm:cxn modelId="{CA6D443C-9458-4ED7-8479-6CF3CB9B7201}" srcId="{D44235BC-0C9C-42C7-970A-FDDA22927823}" destId="{2DCCD68C-A20F-4C1E-BFF0-B777331F6ADF}" srcOrd="0" destOrd="0" parTransId="{438847EA-56B9-468C-9529-16C4E405CE5C}" sibTransId="{3CB8AE67-545E-42C7-8BEE-8C340C14E30E}"/>
    <dgm:cxn modelId="{E965B900-A9AE-4FCF-8052-C8B29B5BC2A9}" type="presOf" srcId="{D44235BC-0C9C-42C7-970A-FDDA22927823}" destId="{375EAF98-9AA0-47F4-859A-CBA097844106}" srcOrd="0" destOrd="0" presId="urn:microsoft.com/office/officeart/2005/8/layout/hList1"/>
    <dgm:cxn modelId="{FFF6C7F7-E465-4F07-A399-112500E1BC89}" type="presOf" srcId="{FBFF1DC0-41D6-4EA1-BE55-C332C0D47CAB}" destId="{8D518937-6B54-45A2-9BC3-078E1D4A11EA}" srcOrd="0" destOrd="1" presId="urn:microsoft.com/office/officeart/2005/8/layout/hList1"/>
    <dgm:cxn modelId="{60F4AA04-52D0-467F-A959-CF8B39F81B40}" type="presOf" srcId="{4AD2A20A-7587-44B2-8F3A-AEB9D25396E0}" destId="{3B9596D1-CBC9-4653-90A1-D1766984D115}" srcOrd="0" destOrd="3" presId="urn:microsoft.com/office/officeart/2005/8/layout/hList1"/>
    <dgm:cxn modelId="{372A1FA2-7C52-4B0C-BFE0-0571B7A86531}" srcId="{D5DFA495-C87C-4577-8E3C-8A4A2DD56D42}" destId="{D44235BC-0C9C-42C7-970A-FDDA22927823}" srcOrd="2" destOrd="0" parTransId="{AA6FE30C-614C-488B-BC4A-55FCFE35FF5C}" sibTransId="{50653E21-9384-4FAC-8611-9C81076B4067}"/>
    <dgm:cxn modelId="{F6CEA935-48EF-4F80-A7A0-414C87E4CB1F}" srcId="{0AF7C0BF-D19D-483A-B20E-D44C3A99A0A0}" destId="{5E83FE9C-3050-43A1-AE9F-0D0B64A46D5F}" srcOrd="2" destOrd="0" parTransId="{2A1CF7FF-5E21-48FA-BA67-EC76970740B7}" sibTransId="{E7E5CA4A-13B8-4DCA-912D-6BD8D41BF61E}"/>
    <dgm:cxn modelId="{63987883-1304-4B61-8B67-B82E61322A17}" type="presOf" srcId="{E267E2C4-C0CA-4133-9CC2-30BD0FF6F661}" destId="{131666DA-15D3-447F-B7F7-1CB31A544B77}" srcOrd="0" destOrd="2" presId="urn:microsoft.com/office/officeart/2005/8/layout/hList1"/>
    <dgm:cxn modelId="{74379216-A295-4C0F-BD04-F17BDB774AE1}" srcId="{E30368C0-ADB9-4863-93A1-78B4A9B975AC}" destId="{FF1F90EA-11E9-434D-8C86-E483079426AB}" srcOrd="0" destOrd="0" parTransId="{DA1A354A-0E4D-4610-99AB-582AFD86BFA4}" sibTransId="{C885CACC-63AA-4F5D-B424-DCE630ADBB50}"/>
    <dgm:cxn modelId="{689D47E6-FCF8-4484-89BF-1A7AEDB24FB4}" type="presOf" srcId="{61915541-125B-4377-92C2-0E06968F2520}" destId="{8D518937-6B54-45A2-9BC3-078E1D4A11EA}" srcOrd="0" destOrd="3" presId="urn:microsoft.com/office/officeart/2005/8/layout/hList1"/>
    <dgm:cxn modelId="{4D88F88E-721F-4078-8029-9CDDC061ADE4}" type="presOf" srcId="{3A0A3C49-983F-4550-8F5F-EB55DBF8DE5E}" destId="{8D518937-6B54-45A2-9BC3-078E1D4A11EA}" srcOrd="0" destOrd="2" presId="urn:microsoft.com/office/officeart/2005/8/layout/hList1"/>
    <dgm:cxn modelId="{8C84DF85-6D66-45B7-8B5D-DEEEE51D3F42}" type="presOf" srcId="{EBE5A010-53C3-4D28-8F4E-C040644A3C87}" destId="{3B9596D1-CBC9-4653-90A1-D1766984D115}" srcOrd="0" destOrd="6" presId="urn:microsoft.com/office/officeart/2005/8/layout/hList1"/>
    <dgm:cxn modelId="{2914A7AF-59BE-42A7-8A12-1DC0101F067B}" srcId="{E30368C0-ADB9-4863-93A1-78B4A9B975AC}" destId="{090A73FE-10EA-4575-9C0D-4474AA5346C3}" srcOrd="3" destOrd="0" parTransId="{2E162676-51E7-40A4-8AF1-7CE6B163638B}" sibTransId="{C4C3F617-DE97-4952-9C64-9B80D4778F7A}"/>
    <dgm:cxn modelId="{3C760D7F-126C-429E-8F25-5707404364DC}" type="presParOf" srcId="{74D7B75D-4CFE-41D1-BA66-2804DCA874DE}" destId="{0C2B9497-7796-4113-B57C-AC706BC87982}" srcOrd="0" destOrd="0" presId="urn:microsoft.com/office/officeart/2005/8/layout/hList1"/>
    <dgm:cxn modelId="{4254D4A2-A70C-46DE-B8E4-4BC2C3184E1C}" type="presParOf" srcId="{0C2B9497-7796-4113-B57C-AC706BC87982}" destId="{AAA96D76-B2BC-4FD3-AAFF-D2D9B0BD6A55}" srcOrd="0" destOrd="0" presId="urn:microsoft.com/office/officeart/2005/8/layout/hList1"/>
    <dgm:cxn modelId="{0450AC5D-6106-4FCF-AE0E-06B52AB4FF88}" type="presParOf" srcId="{0C2B9497-7796-4113-B57C-AC706BC87982}" destId="{3B9596D1-CBC9-4653-90A1-D1766984D115}" srcOrd="1" destOrd="0" presId="urn:microsoft.com/office/officeart/2005/8/layout/hList1"/>
    <dgm:cxn modelId="{06997A00-F6D9-4AB6-896E-C71AF3FA7632}" type="presParOf" srcId="{74D7B75D-4CFE-41D1-BA66-2804DCA874DE}" destId="{C6B2A00B-6542-4728-8AF9-CF473BABE280}" srcOrd="1" destOrd="0" presId="urn:microsoft.com/office/officeart/2005/8/layout/hList1"/>
    <dgm:cxn modelId="{9999DEDA-F5BF-4962-8445-2C3B832DAD3E}" type="presParOf" srcId="{74D7B75D-4CFE-41D1-BA66-2804DCA874DE}" destId="{8EB7640A-A806-44FE-AF1D-9C0F451B3317}" srcOrd="2" destOrd="0" presId="urn:microsoft.com/office/officeart/2005/8/layout/hList1"/>
    <dgm:cxn modelId="{1B873DE0-7906-41AD-B9F0-2D43B44A7557}" type="presParOf" srcId="{8EB7640A-A806-44FE-AF1D-9C0F451B3317}" destId="{6C0CF7E2-541B-4C1E-B33C-31E27FB703DD}" srcOrd="0" destOrd="0" presId="urn:microsoft.com/office/officeart/2005/8/layout/hList1"/>
    <dgm:cxn modelId="{A77489A8-1CE0-46F1-BC00-44DB26A90ECC}" type="presParOf" srcId="{8EB7640A-A806-44FE-AF1D-9C0F451B3317}" destId="{131666DA-15D3-447F-B7F7-1CB31A544B77}" srcOrd="1" destOrd="0" presId="urn:microsoft.com/office/officeart/2005/8/layout/hList1"/>
    <dgm:cxn modelId="{60705C74-09FF-4D63-97EF-B9BF4901D76B}" type="presParOf" srcId="{74D7B75D-4CFE-41D1-BA66-2804DCA874DE}" destId="{C7DD1352-2B45-451E-8F34-5D39C13E82D8}" srcOrd="3" destOrd="0" presId="urn:microsoft.com/office/officeart/2005/8/layout/hList1"/>
    <dgm:cxn modelId="{24B34276-0C8C-455C-AA7F-F0BA1BD41D11}" type="presParOf" srcId="{74D7B75D-4CFE-41D1-BA66-2804DCA874DE}" destId="{8DC99238-35E0-4814-AB40-87C82551C17C}" srcOrd="4" destOrd="0" presId="urn:microsoft.com/office/officeart/2005/8/layout/hList1"/>
    <dgm:cxn modelId="{3E864AD8-8DC1-4530-A54D-0D795456D02B}" type="presParOf" srcId="{8DC99238-35E0-4814-AB40-87C82551C17C}" destId="{375EAF98-9AA0-47F4-859A-CBA097844106}" srcOrd="0" destOrd="0" presId="urn:microsoft.com/office/officeart/2005/8/layout/hList1"/>
    <dgm:cxn modelId="{1CAB312B-4C32-4353-B0B8-72FFAEE91E86}" type="presParOf" srcId="{8DC99238-35E0-4814-AB40-87C82551C17C}" destId="{8D518937-6B54-45A2-9BC3-078E1D4A11E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7F669-A4CC-4C7B-B63D-9F5C63886125}" type="datetimeFigureOut">
              <a:rPr lang="en-ZA" smtClean="0"/>
              <a:t>2014/07/23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23531-6117-4711-BFEC-FE9C6FEFB6DF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79089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AFD673-9642-4036-9999-D9A0BC0F93E8}" type="datetimeFigureOut">
              <a:rPr lang="en-ZA" smtClean="0"/>
              <a:t>2014/07/23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F5D33-E09A-4D2E-AE82-575B51CBDF8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79544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081396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433229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836124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056351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66349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14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460314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15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054479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16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975710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17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364672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18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801577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19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76463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8635455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20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6606534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21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954830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22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949165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23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447978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32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632617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36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00147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77044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67321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45419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05344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203710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952903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F5D33-E09A-4D2E-AE82-575B51CBDF8C}" type="slidenum">
              <a:rPr lang="en-ZA" smtClean="0"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77697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microsoft.com/office/2007/relationships/hdphoto" Target="../media/hdphoto2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microsoft.com/office/2007/relationships/hdphoto" Target="../media/hdphoto3.wdp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1680" y="1844824"/>
            <a:ext cx="5760000" cy="684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293074"/>
                </a:solidFill>
                <a:latin typeface="Myriad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1680" y="2618940"/>
            <a:ext cx="6300000" cy="612000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94C0-904E-48A3-9E3C-0533A5F1645B}" type="datetimeFigureOut">
              <a:rPr lang="en-ZA" smtClean="0"/>
              <a:t>2014/07/23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A5E-5F15-411B-B694-D1A5496A7D64}" type="slidenum">
              <a:rPr lang="en-ZA" smtClean="0"/>
              <a:t>‹#›</a:t>
            </a:fld>
            <a:endParaRPr lang="en-Z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61"/>
          <a:stretch/>
        </p:blipFill>
        <p:spPr>
          <a:xfrm flipV="1">
            <a:off x="0" y="4077072"/>
            <a:ext cx="9144000" cy="2780928"/>
          </a:xfrm>
          <a:prstGeom prst="rect">
            <a:avLst/>
          </a:prstGeom>
        </p:spPr>
      </p:pic>
      <p:sp>
        <p:nvSpPr>
          <p:cNvPr id="8" name="Right Triangle 7"/>
          <p:cNvSpPr/>
          <p:nvPr userDrawn="1"/>
        </p:nvSpPr>
        <p:spPr>
          <a:xfrm rot="5400000">
            <a:off x="-1880828" y="1880828"/>
            <a:ext cx="6858000" cy="3096344"/>
          </a:xfrm>
          <a:prstGeom prst="rtTriangle">
            <a:avLst/>
          </a:prstGeom>
          <a:solidFill>
            <a:srgbClr val="9CA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78447" l="0" r="100000">
                        <a14:foregroundMark x1="11915" y1="38352" x2="11915" y2="38352"/>
                        <a14:foregroundMark x1="9532" y1="41521" x2="9532" y2="41521"/>
                        <a14:foregroundMark x1="13362" y1="55626" x2="13362" y2="55626"/>
                        <a14:foregroundMark x1="14298" y1="52615" x2="14298" y2="52615"/>
                        <a14:foregroundMark x1="14298" y1="52139" x2="14298" y2="52139"/>
                        <a14:foregroundMark x1="30553" y1="49921" x2="30553" y2="49921"/>
                        <a14:foregroundMark x1="30553" y1="49921" x2="30553" y2="49921"/>
                        <a14:foregroundMark x1="29106" y1="45483" x2="29106" y2="45483"/>
                        <a14:foregroundMark x1="29106" y1="45483" x2="29106" y2="45483"/>
                        <a14:foregroundMark x1="27915" y1="39144" x2="27915" y2="39144"/>
                        <a14:foregroundMark x1="27915" y1="39144" x2="27915" y2="39144"/>
                        <a14:foregroundMark x1="29787" y1="57845" x2="29787" y2="57845"/>
                        <a14:foregroundMark x1="29787" y1="57845" x2="29787" y2="57845"/>
                        <a14:foregroundMark x1="27660" y1="52615" x2="27660" y2="52615"/>
                        <a14:foregroundMark x1="27660" y1="52139" x2="27660" y2="52139"/>
                        <a14:foregroundMark x1="25021" y1="57528" x2="25021" y2="57528"/>
                        <a14:foregroundMark x1="25021" y1="57528" x2="25021" y2="57528"/>
                        <a14:foregroundMark x1="42213" y1="50872" x2="42213" y2="50872"/>
                        <a14:foregroundMark x1="42213" y1="50872" x2="42213" y2="50872"/>
                        <a14:foregroundMark x1="45617" y1="61014" x2="45617" y2="61014"/>
                        <a14:foregroundMark x1="45617" y1="61490" x2="45617" y2="61490"/>
                        <a14:foregroundMark x1="47234" y1="44532" x2="47234" y2="44532"/>
                        <a14:foregroundMark x1="47234" y1="44532" x2="47234" y2="44532"/>
                        <a14:foregroundMark x1="47745" y1="41046" x2="47745" y2="41046"/>
                        <a14:foregroundMark x1="47745" y1="41046" x2="47745" y2="41046"/>
                        <a14:foregroundMark x1="48511" y1="38352" x2="48511" y2="38352"/>
                        <a14:foregroundMark x1="48511" y1="38352" x2="48511" y2="38352"/>
                        <a14:foregroundMark x1="41787" y1="42789" x2="41787" y2="42789"/>
                        <a14:foregroundMark x1="41787" y1="42789" x2="41787" y2="42789"/>
                        <a14:foregroundMark x1="58043" y1="49921" x2="58043" y2="49921"/>
                        <a14:foregroundMark x1="58043" y1="49921" x2="58043" y2="49921"/>
                        <a14:foregroundMark x1="59915" y1="39620" x2="59915" y2="39620"/>
                        <a14:foregroundMark x1="59915" y1="39620" x2="59915" y2="39620"/>
                        <a14:foregroundMark x1="62553" y1="38827" x2="62553" y2="38827"/>
                        <a14:foregroundMark x1="62553" y1="38827" x2="62553" y2="38827"/>
                        <a14:foregroundMark x1="60426" y1="62441" x2="60426" y2="62441"/>
                        <a14:foregroundMark x1="60426" y1="62441" x2="60426" y2="62441"/>
                        <a14:foregroundMark x1="58723" y1="56577" x2="58723" y2="56577"/>
                        <a14:foregroundMark x1="58723" y1="56577" x2="58723" y2="56577"/>
                        <a14:foregroundMark x1="78128" y1="41046" x2="78128" y2="41046"/>
                        <a14:foregroundMark x1="78128" y1="41046" x2="78128" y2="41046"/>
                        <a14:foregroundMark x1="76426" y1="50872" x2="76426" y2="50872"/>
                        <a14:foregroundMark x1="76426" y1="50872" x2="76426" y2="50872"/>
                        <a14:foregroundMark x1="78638" y1="57528" x2="78638" y2="57528"/>
                        <a14:foregroundMark x1="78809" y1="57528" x2="78809" y2="57528"/>
                        <a14:foregroundMark x1="79319" y1="49445" x2="79319" y2="49445"/>
                        <a14:foregroundMark x1="78809" y1="48970" x2="78809" y2="48970"/>
                        <a14:foregroundMark x1="74043" y1="59271" x2="74043" y2="59271"/>
                        <a14:foregroundMark x1="74043" y1="59271" x2="74043" y2="59271"/>
                        <a14:foregroundMark x1="75489" y1="44057" x2="75489" y2="44057"/>
                        <a14:foregroundMark x1="75489" y1="44057" x2="75489" y2="44057"/>
                        <a14:foregroundMark x1="76170" y1="38352" x2="76170" y2="38352"/>
                        <a14:foregroundMark x1="76170" y1="38352" x2="76170" y2="38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1"/>
            <a:ext cx="2681758" cy="1440161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691680" y="3321056"/>
            <a:ext cx="6840000" cy="612000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rgbClr val="F5B937"/>
                </a:solidFill>
              </a:defRPr>
            </a:lvl1pPr>
          </a:lstStyle>
          <a:p>
            <a:pPr lvl="0"/>
            <a:r>
              <a:rPr lang="en-US" dirty="0" smtClean="0"/>
              <a:t>Click to edit date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06727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94C0-904E-48A3-9E3C-0533A5F1645B}" type="datetimeFigureOut">
              <a:rPr lang="en-ZA" smtClean="0"/>
              <a:t>2014/07/23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A5E-5F15-411B-B694-D1A5496A7D6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6054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94C0-904E-48A3-9E3C-0533A5F1645B}" type="datetimeFigureOut">
              <a:rPr lang="en-ZA" smtClean="0"/>
              <a:t>2014/07/23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A5E-5F15-411B-B694-D1A5496A7D6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358555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94C0-904E-48A3-9E3C-0533A5F1645B}" type="datetimeFigureOut">
              <a:rPr lang="en-ZA" smtClean="0"/>
              <a:t>2014/07/23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A5E-5F15-411B-B694-D1A5496A7D6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88636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94C0-904E-48A3-9E3C-0533A5F1645B}" type="datetimeFigureOut">
              <a:rPr lang="en-ZA" smtClean="0"/>
              <a:t>2014/07/23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A5E-5F15-411B-B694-D1A5496A7D6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37431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0" cap="none">
                <a:solidFill>
                  <a:srgbClr val="9599B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Z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3600" b="1">
                <a:solidFill>
                  <a:srgbClr val="29307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94C0-904E-48A3-9E3C-0533A5F1645B}" type="datetimeFigureOut">
              <a:rPr lang="en-ZA" smtClean="0"/>
              <a:t>2014/07/23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A5E-5F15-411B-B694-D1A5496A7D64}" type="slidenum">
              <a:rPr lang="en-ZA" smtClean="0"/>
              <a:t>‹#›</a:t>
            </a:fld>
            <a:endParaRPr lang="en-Z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61"/>
          <a:stretch/>
        </p:blipFill>
        <p:spPr>
          <a:xfrm flipV="1">
            <a:off x="0" y="0"/>
            <a:ext cx="9144000" cy="1196752"/>
          </a:xfrm>
          <a:prstGeom prst="rect">
            <a:avLst/>
          </a:prstGeom>
        </p:spPr>
      </p:pic>
      <p:sp>
        <p:nvSpPr>
          <p:cNvPr id="9" name="Right Triangle 8"/>
          <p:cNvSpPr/>
          <p:nvPr userDrawn="1"/>
        </p:nvSpPr>
        <p:spPr>
          <a:xfrm rot="5400000">
            <a:off x="-841672" y="841672"/>
            <a:ext cx="3068962" cy="1385617"/>
          </a:xfrm>
          <a:prstGeom prst="rtTriangle">
            <a:avLst/>
          </a:prstGeom>
          <a:solidFill>
            <a:srgbClr val="9CA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78447" l="0" r="100000">
                        <a14:foregroundMark x1="11915" y1="38352" x2="11915" y2="38352"/>
                        <a14:foregroundMark x1="9532" y1="41521" x2="9532" y2="41521"/>
                        <a14:foregroundMark x1="13362" y1="55626" x2="13362" y2="55626"/>
                        <a14:foregroundMark x1="14298" y1="52615" x2="14298" y2="52615"/>
                        <a14:foregroundMark x1="14298" y1="52139" x2="14298" y2="52139"/>
                        <a14:foregroundMark x1="30553" y1="49921" x2="30553" y2="49921"/>
                        <a14:foregroundMark x1="30553" y1="49921" x2="30553" y2="49921"/>
                        <a14:foregroundMark x1="29106" y1="45483" x2="29106" y2="45483"/>
                        <a14:foregroundMark x1="29106" y1="45483" x2="29106" y2="45483"/>
                        <a14:foregroundMark x1="27915" y1="39144" x2="27915" y2="39144"/>
                        <a14:foregroundMark x1="27915" y1="39144" x2="27915" y2="39144"/>
                        <a14:foregroundMark x1="29787" y1="57845" x2="29787" y2="57845"/>
                        <a14:foregroundMark x1="29787" y1="57845" x2="29787" y2="57845"/>
                        <a14:foregroundMark x1="27660" y1="52615" x2="27660" y2="52615"/>
                        <a14:foregroundMark x1="27660" y1="52139" x2="27660" y2="52139"/>
                        <a14:foregroundMark x1="25021" y1="57528" x2="25021" y2="57528"/>
                        <a14:foregroundMark x1="25021" y1="57528" x2="25021" y2="57528"/>
                        <a14:foregroundMark x1="42213" y1="50872" x2="42213" y2="50872"/>
                        <a14:foregroundMark x1="42213" y1="50872" x2="42213" y2="50872"/>
                        <a14:foregroundMark x1="45617" y1="61014" x2="45617" y2="61014"/>
                        <a14:foregroundMark x1="45617" y1="61490" x2="45617" y2="61490"/>
                        <a14:foregroundMark x1="47234" y1="44532" x2="47234" y2="44532"/>
                        <a14:foregroundMark x1="47234" y1="44532" x2="47234" y2="44532"/>
                        <a14:foregroundMark x1="47745" y1="41046" x2="47745" y2="41046"/>
                        <a14:foregroundMark x1="47745" y1="41046" x2="47745" y2="41046"/>
                        <a14:foregroundMark x1="48511" y1="38352" x2="48511" y2="38352"/>
                        <a14:foregroundMark x1="48511" y1="38352" x2="48511" y2="38352"/>
                        <a14:foregroundMark x1="41787" y1="42789" x2="41787" y2="42789"/>
                        <a14:foregroundMark x1="41787" y1="42789" x2="41787" y2="42789"/>
                        <a14:foregroundMark x1="58043" y1="49921" x2="58043" y2="49921"/>
                        <a14:foregroundMark x1="58043" y1="49921" x2="58043" y2="49921"/>
                        <a14:foregroundMark x1="59915" y1="39620" x2="59915" y2="39620"/>
                        <a14:foregroundMark x1="59915" y1="39620" x2="59915" y2="39620"/>
                        <a14:foregroundMark x1="62553" y1="38827" x2="62553" y2="38827"/>
                        <a14:foregroundMark x1="62553" y1="38827" x2="62553" y2="38827"/>
                        <a14:foregroundMark x1="60426" y1="62441" x2="60426" y2="62441"/>
                        <a14:foregroundMark x1="60426" y1="62441" x2="60426" y2="62441"/>
                        <a14:foregroundMark x1="58723" y1="56577" x2="58723" y2="56577"/>
                        <a14:foregroundMark x1="58723" y1="56577" x2="58723" y2="56577"/>
                        <a14:foregroundMark x1="78128" y1="41046" x2="78128" y2="41046"/>
                        <a14:foregroundMark x1="78128" y1="41046" x2="78128" y2="41046"/>
                        <a14:foregroundMark x1="76426" y1="50872" x2="76426" y2="50872"/>
                        <a14:foregroundMark x1="76426" y1="50872" x2="76426" y2="50872"/>
                        <a14:foregroundMark x1="78638" y1="57528" x2="78638" y2="57528"/>
                        <a14:foregroundMark x1="78809" y1="57528" x2="78809" y2="57528"/>
                        <a14:foregroundMark x1="79319" y1="49445" x2="79319" y2="49445"/>
                        <a14:foregroundMark x1="78809" y1="48970" x2="78809" y2="48970"/>
                        <a14:foregroundMark x1="74043" y1="59271" x2="74043" y2="59271"/>
                        <a14:foregroundMark x1="74043" y1="59271" x2="74043" y2="59271"/>
                        <a14:foregroundMark x1="75489" y1="44057" x2="75489" y2="44057"/>
                        <a14:foregroundMark x1="75489" y1="44057" x2="75489" y2="44057"/>
                        <a14:foregroundMark x1="76170" y1="38352" x2="76170" y2="38352"/>
                        <a14:foregroundMark x1="76170" y1="38352" x2="76170" y2="38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0" y="89738"/>
            <a:ext cx="1200089" cy="644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328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94C0-904E-48A3-9E3C-0533A5F1645B}" type="datetimeFigureOut">
              <a:rPr lang="en-ZA" smtClean="0"/>
              <a:t>2014/07/23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A5E-5F15-411B-B694-D1A5496A7D6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3140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94C0-904E-48A3-9E3C-0533A5F1645B}" type="datetimeFigureOut">
              <a:rPr lang="en-ZA" smtClean="0"/>
              <a:t>2014/07/23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A5E-5F15-411B-B694-D1A5496A7D6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4343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94C0-904E-48A3-9E3C-0533A5F1645B}" type="datetimeFigureOut">
              <a:rPr lang="en-ZA" smtClean="0"/>
              <a:t>2014/07/23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A5E-5F15-411B-B694-D1A5496A7D6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50505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94C0-904E-48A3-9E3C-0533A5F1645B}" type="datetimeFigureOut">
              <a:rPr lang="en-ZA" smtClean="0"/>
              <a:t>2014/07/23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A5E-5F15-411B-B694-D1A5496A7D64}" type="slidenum">
              <a:rPr lang="en-ZA" smtClean="0"/>
              <a:t>‹#›</a:t>
            </a:fld>
            <a:endParaRPr lang="en-ZA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48172712"/>
              </p:ext>
            </p:extLst>
          </p:nvPr>
        </p:nvGraphicFramePr>
        <p:xfrm>
          <a:off x="539552" y="1582008"/>
          <a:ext cx="8136904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/>
                <a:gridCol w="2034226"/>
                <a:gridCol w="2034226"/>
                <a:gridCol w="2034226"/>
              </a:tblGrid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738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94C0-904E-48A3-9E3C-0533A5F1645B}" type="datetimeFigureOut">
              <a:rPr lang="en-ZA" smtClean="0"/>
              <a:t>2014/07/23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A5E-5F15-411B-B694-D1A5496A7D6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9254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106710"/>
            <a:ext cx="2304256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960" y="116632"/>
            <a:ext cx="4474840" cy="60095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54151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994C0-904E-48A3-9E3C-0533A5F1645B}" type="datetimeFigureOut">
              <a:rPr lang="en-ZA" smtClean="0"/>
              <a:t>2014/07/23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3FA5E-5F15-411B-B694-D1A5496A7D64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95246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574"/>
          <a:stretch/>
        </p:blipFill>
        <p:spPr>
          <a:xfrm>
            <a:off x="0" y="1"/>
            <a:ext cx="1761598" cy="112474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1598" y="71518"/>
            <a:ext cx="6925202" cy="998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Z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94C0-904E-48A3-9E3C-0533A5F1645B}" type="datetimeFigureOut">
              <a:rPr lang="en-ZA" smtClean="0"/>
              <a:t>2014/07/23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3FA5E-5F15-411B-B694-D1A5496A7D64}" type="slidenum">
              <a:rPr lang="en-ZA" smtClean="0"/>
              <a:t>‹#›</a:t>
            </a:fld>
            <a:endParaRPr lang="en-ZA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0" b="78447" l="0" r="100000">
                        <a14:foregroundMark x1="11915" y1="38352" x2="11915" y2="38352"/>
                        <a14:foregroundMark x1="9532" y1="41521" x2="9532" y2="41521"/>
                        <a14:foregroundMark x1="13362" y1="55626" x2="13362" y2="55626"/>
                        <a14:foregroundMark x1="14298" y1="52615" x2="14298" y2="52615"/>
                        <a14:foregroundMark x1="14298" y1="52139" x2="14298" y2="52139"/>
                        <a14:foregroundMark x1="30553" y1="49921" x2="30553" y2="49921"/>
                        <a14:foregroundMark x1="30553" y1="49921" x2="30553" y2="49921"/>
                        <a14:foregroundMark x1="29106" y1="45483" x2="29106" y2="45483"/>
                        <a14:foregroundMark x1="29106" y1="45483" x2="29106" y2="45483"/>
                        <a14:foregroundMark x1="27915" y1="39144" x2="27915" y2="39144"/>
                        <a14:foregroundMark x1="27915" y1="39144" x2="27915" y2="39144"/>
                        <a14:foregroundMark x1="29787" y1="57845" x2="29787" y2="57845"/>
                        <a14:foregroundMark x1="29787" y1="57845" x2="29787" y2="57845"/>
                        <a14:foregroundMark x1="27660" y1="52615" x2="27660" y2="52615"/>
                        <a14:foregroundMark x1="27660" y1="52139" x2="27660" y2="52139"/>
                        <a14:foregroundMark x1="25021" y1="57528" x2="25021" y2="57528"/>
                        <a14:foregroundMark x1="25021" y1="57528" x2="25021" y2="57528"/>
                        <a14:foregroundMark x1="42213" y1="50872" x2="42213" y2="50872"/>
                        <a14:foregroundMark x1="42213" y1="50872" x2="42213" y2="50872"/>
                        <a14:foregroundMark x1="45617" y1="61014" x2="45617" y2="61014"/>
                        <a14:foregroundMark x1="45617" y1="61490" x2="45617" y2="61490"/>
                        <a14:foregroundMark x1="47234" y1="44532" x2="47234" y2="44532"/>
                        <a14:foregroundMark x1="47234" y1="44532" x2="47234" y2="44532"/>
                        <a14:foregroundMark x1="47745" y1="41046" x2="47745" y2="41046"/>
                        <a14:foregroundMark x1="47745" y1="41046" x2="47745" y2="41046"/>
                        <a14:foregroundMark x1="48511" y1="38352" x2="48511" y2="38352"/>
                        <a14:foregroundMark x1="48511" y1="38352" x2="48511" y2="38352"/>
                        <a14:foregroundMark x1="41787" y1="42789" x2="41787" y2="42789"/>
                        <a14:foregroundMark x1="41787" y1="42789" x2="41787" y2="42789"/>
                        <a14:foregroundMark x1="58043" y1="49921" x2="58043" y2="49921"/>
                        <a14:foregroundMark x1="58043" y1="49921" x2="58043" y2="49921"/>
                        <a14:foregroundMark x1="59915" y1="39620" x2="59915" y2="39620"/>
                        <a14:foregroundMark x1="59915" y1="39620" x2="59915" y2="39620"/>
                        <a14:foregroundMark x1="62553" y1="38827" x2="62553" y2="38827"/>
                        <a14:foregroundMark x1="62553" y1="38827" x2="62553" y2="38827"/>
                        <a14:foregroundMark x1="60426" y1="62441" x2="60426" y2="62441"/>
                        <a14:foregroundMark x1="60426" y1="62441" x2="60426" y2="62441"/>
                        <a14:foregroundMark x1="58723" y1="56577" x2="58723" y2="56577"/>
                        <a14:foregroundMark x1="58723" y1="56577" x2="58723" y2="56577"/>
                        <a14:foregroundMark x1="78128" y1="41046" x2="78128" y2="41046"/>
                        <a14:foregroundMark x1="78128" y1="41046" x2="78128" y2="41046"/>
                        <a14:foregroundMark x1="76426" y1="50872" x2="76426" y2="50872"/>
                        <a14:foregroundMark x1="76426" y1="50872" x2="76426" y2="50872"/>
                        <a14:foregroundMark x1="78638" y1="57528" x2="78638" y2="57528"/>
                        <a14:foregroundMark x1="78809" y1="57528" x2="78809" y2="57528"/>
                        <a14:foregroundMark x1="79319" y1="49445" x2="79319" y2="49445"/>
                        <a14:foregroundMark x1="78809" y1="48970" x2="78809" y2="48970"/>
                        <a14:foregroundMark x1="74043" y1="59271" x2="74043" y2="59271"/>
                        <a14:foregroundMark x1="74043" y1="59271" x2="74043" y2="59271"/>
                        <a14:foregroundMark x1="75489" y1="44057" x2="75489" y2="44057"/>
                        <a14:foregroundMark x1="75489" y1="44057" x2="75489" y2="44057"/>
                        <a14:foregroundMark x1="76170" y1="38352" x2="76170" y2="38352"/>
                        <a14:foregroundMark x1="76170" y1="38352" x2="76170" y2="38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96" y="260648"/>
            <a:ext cx="1440668" cy="773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68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rgbClr val="293074"/>
          </a:solidFill>
          <a:latin typeface="Myriad Pro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293074"/>
          </a:solidFill>
          <a:latin typeface="Myriad Pro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293074"/>
          </a:solidFill>
          <a:latin typeface="Myriad Pro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293074"/>
          </a:solidFill>
          <a:latin typeface="Myriad Pro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293074"/>
          </a:solidFill>
          <a:latin typeface="Myriad Pro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293074"/>
          </a:solidFill>
          <a:latin typeface="Myriad Pro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ma.europa.eu/bos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2052000" y="1754924"/>
            <a:ext cx="7379999" cy="684000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ZA" sz="2800" b="0" i="1" dirty="0" smtClean="0"/>
              <a:t/>
            </a:r>
            <a:br>
              <a:rPr lang="en-ZA" sz="2800" b="0" i="1" dirty="0" smtClean="0"/>
            </a:br>
            <a:r>
              <a:rPr lang="en-ZA" sz="2800" dirty="0" smtClean="0"/>
              <a:t>Legal &amp; </a:t>
            </a:r>
            <a:r>
              <a:rPr lang="en-ZA" sz="2800" smtClean="0"/>
              <a:t>Regulatory Briefing </a:t>
            </a:r>
            <a:r>
              <a:rPr lang="en-ZA" sz="2800" dirty="0" smtClean="0"/>
              <a:t/>
            </a:r>
            <a:br>
              <a:rPr lang="en-ZA" sz="2800" dirty="0" smtClean="0"/>
            </a:br>
            <a:r>
              <a:rPr lang="en-ZA" sz="2800" dirty="0" smtClean="0"/>
              <a:t>to SAVCA members</a:t>
            </a:r>
            <a:br>
              <a:rPr lang="en-ZA" sz="2800" dirty="0" smtClean="0"/>
            </a:br>
            <a:r>
              <a:rPr lang="en-ZA" sz="2000" b="0" dirty="0" smtClean="0"/>
              <a:t>22 July 2014</a:t>
            </a:r>
            <a:br>
              <a:rPr lang="en-ZA" sz="2000" b="0" dirty="0" smtClean="0"/>
            </a:br>
            <a:r>
              <a:rPr lang="en-ZA" sz="2000" b="0" dirty="0" smtClean="0"/>
              <a:t>8:00am to 9:30am</a:t>
            </a:r>
            <a:endParaRPr lang="en-ZA" b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78447" l="0" r="100000">
                        <a14:foregroundMark x1="11915" y1="38352" x2="11915" y2="38352"/>
                        <a14:foregroundMark x1="9532" y1="41521" x2="9532" y2="41521"/>
                        <a14:foregroundMark x1="13362" y1="55626" x2="13362" y2="55626"/>
                        <a14:foregroundMark x1="14298" y1="52615" x2="14298" y2="52615"/>
                        <a14:foregroundMark x1="14298" y1="52139" x2="14298" y2="52139"/>
                        <a14:foregroundMark x1="30553" y1="49921" x2="30553" y2="49921"/>
                        <a14:foregroundMark x1="30553" y1="49921" x2="30553" y2="49921"/>
                        <a14:foregroundMark x1="29106" y1="45483" x2="29106" y2="45483"/>
                        <a14:foregroundMark x1="29106" y1="45483" x2="29106" y2="45483"/>
                        <a14:foregroundMark x1="27915" y1="39144" x2="27915" y2="39144"/>
                        <a14:foregroundMark x1="27915" y1="39144" x2="27915" y2="39144"/>
                        <a14:foregroundMark x1="29787" y1="57845" x2="29787" y2="57845"/>
                        <a14:foregroundMark x1="29787" y1="57845" x2="29787" y2="57845"/>
                        <a14:foregroundMark x1="27660" y1="52615" x2="27660" y2="52615"/>
                        <a14:foregroundMark x1="27660" y1="52139" x2="27660" y2="52139"/>
                        <a14:foregroundMark x1="25021" y1="57528" x2="25021" y2="57528"/>
                        <a14:foregroundMark x1="25021" y1="57528" x2="25021" y2="57528"/>
                        <a14:foregroundMark x1="42213" y1="50872" x2="42213" y2="50872"/>
                        <a14:foregroundMark x1="42213" y1="50872" x2="42213" y2="50872"/>
                        <a14:foregroundMark x1="45617" y1="61014" x2="45617" y2="61014"/>
                        <a14:foregroundMark x1="45617" y1="61490" x2="45617" y2="61490"/>
                        <a14:foregroundMark x1="47234" y1="44532" x2="47234" y2="44532"/>
                        <a14:foregroundMark x1="47234" y1="44532" x2="47234" y2="44532"/>
                        <a14:foregroundMark x1="47745" y1="41046" x2="47745" y2="41046"/>
                        <a14:foregroundMark x1="47745" y1="41046" x2="47745" y2="41046"/>
                        <a14:foregroundMark x1="48511" y1="38352" x2="48511" y2="38352"/>
                        <a14:foregroundMark x1="48511" y1="38352" x2="48511" y2="38352"/>
                        <a14:foregroundMark x1="41787" y1="42789" x2="41787" y2="42789"/>
                        <a14:foregroundMark x1="41787" y1="42789" x2="41787" y2="42789"/>
                        <a14:foregroundMark x1="58043" y1="49921" x2="58043" y2="49921"/>
                        <a14:foregroundMark x1="58043" y1="49921" x2="58043" y2="49921"/>
                        <a14:foregroundMark x1="59915" y1="39620" x2="59915" y2="39620"/>
                        <a14:foregroundMark x1="59915" y1="39620" x2="59915" y2="39620"/>
                        <a14:foregroundMark x1="62553" y1="38827" x2="62553" y2="38827"/>
                        <a14:foregroundMark x1="62553" y1="38827" x2="62553" y2="38827"/>
                        <a14:foregroundMark x1="60426" y1="62441" x2="60426" y2="62441"/>
                        <a14:foregroundMark x1="60426" y1="62441" x2="60426" y2="62441"/>
                        <a14:foregroundMark x1="58723" y1="56577" x2="58723" y2="56577"/>
                        <a14:foregroundMark x1="58723" y1="56577" x2="58723" y2="56577"/>
                        <a14:foregroundMark x1="78128" y1="41046" x2="78128" y2="41046"/>
                        <a14:foregroundMark x1="78128" y1="41046" x2="78128" y2="41046"/>
                        <a14:foregroundMark x1="76426" y1="50872" x2="76426" y2="50872"/>
                        <a14:foregroundMark x1="76426" y1="50872" x2="76426" y2="50872"/>
                        <a14:foregroundMark x1="78638" y1="57528" x2="78638" y2="57528"/>
                        <a14:foregroundMark x1="78809" y1="57528" x2="78809" y2="57528"/>
                        <a14:foregroundMark x1="79319" y1="49445" x2="79319" y2="49445"/>
                        <a14:foregroundMark x1="78809" y1="48970" x2="78809" y2="48970"/>
                        <a14:foregroundMark x1="74043" y1="59271" x2="74043" y2="59271"/>
                        <a14:foregroundMark x1="74043" y1="59271" x2="74043" y2="59271"/>
                        <a14:foregroundMark x1="75489" y1="44057" x2="75489" y2="44057"/>
                        <a14:foregroundMark x1="75489" y1="44057" x2="75489" y2="44057"/>
                        <a14:foregroundMark x1="76170" y1="38352" x2="76170" y2="38352"/>
                        <a14:foregroundMark x1="76170" y1="38352" x2="76170" y2="38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1"/>
            <a:ext cx="2681758" cy="1440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49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IT3 Reporting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9000"/>
            <a:ext cx="8229600" cy="48600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ZA" sz="1600" dirty="0" smtClean="0"/>
              <a:t>Government Gazette notice issued 5 April 2013 (No. 260)</a:t>
            </a:r>
          </a:p>
          <a:p>
            <a:pPr>
              <a:spcBef>
                <a:spcPts val="1200"/>
              </a:spcBef>
            </a:pPr>
            <a:r>
              <a:rPr lang="en-ZA" sz="1600" dirty="0" smtClean="0"/>
              <a:t>Includes Financial Institutions regulated by FSB</a:t>
            </a:r>
          </a:p>
          <a:p>
            <a:pPr>
              <a:spcBef>
                <a:spcPts val="1200"/>
              </a:spcBef>
            </a:pPr>
            <a:r>
              <a:rPr lang="en-ZA" sz="1600" dirty="0" smtClean="0"/>
              <a:t>Requires IT3 reporting in data file (SARS specifications)</a:t>
            </a:r>
          </a:p>
          <a:p>
            <a:pPr>
              <a:spcBef>
                <a:spcPts val="1200"/>
              </a:spcBef>
            </a:pPr>
            <a:r>
              <a:rPr lang="en-ZA" sz="1600" dirty="0" smtClean="0"/>
              <a:t>Two reporting periods</a:t>
            </a:r>
          </a:p>
          <a:p>
            <a:pPr lvl="1">
              <a:spcBef>
                <a:spcPts val="1200"/>
              </a:spcBef>
            </a:pPr>
            <a:r>
              <a:rPr lang="en-ZA" sz="1600" dirty="0" smtClean="0"/>
              <a:t>1 March to 31 August (by 31 October)</a:t>
            </a:r>
          </a:p>
          <a:p>
            <a:pPr lvl="1">
              <a:spcBef>
                <a:spcPts val="1200"/>
              </a:spcBef>
            </a:pPr>
            <a:r>
              <a:rPr lang="en-ZA" sz="1600" dirty="0" smtClean="0"/>
              <a:t>1 September to 28 February (by 31 May)</a:t>
            </a:r>
          </a:p>
          <a:p>
            <a:pPr>
              <a:spcBef>
                <a:spcPts val="1200"/>
              </a:spcBef>
            </a:pPr>
            <a:r>
              <a:rPr lang="en-ZA" sz="1600" dirty="0" smtClean="0"/>
              <a:t>If less than 20 records manual reporting permitted</a:t>
            </a:r>
          </a:p>
          <a:p>
            <a:pPr>
              <a:spcBef>
                <a:spcPts val="1200"/>
              </a:spcBef>
            </a:pPr>
            <a:r>
              <a:rPr lang="en-ZA" sz="1600" dirty="0" smtClean="0"/>
              <a:t>SAVCA obtained legal opinions</a:t>
            </a:r>
          </a:p>
          <a:p>
            <a:pPr lvl="1">
              <a:spcBef>
                <a:spcPts val="1200"/>
              </a:spcBef>
            </a:pPr>
            <a:r>
              <a:rPr lang="en-ZA" sz="1600" dirty="0" smtClean="0"/>
              <a:t>Opinions conflict</a:t>
            </a:r>
          </a:p>
          <a:p>
            <a:pPr lvl="1">
              <a:spcBef>
                <a:spcPts val="1200"/>
              </a:spcBef>
            </a:pPr>
            <a:r>
              <a:rPr lang="en-ZA" sz="1600" dirty="0" smtClean="0"/>
              <a:t>SAVCA trying to engage with SARS to:</a:t>
            </a:r>
          </a:p>
          <a:p>
            <a:pPr lvl="2">
              <a:spcBef>
                <a:spcPts val="1200"/>
              </a:spcBef>
            </a:pPr>
            <a:r>
              <a:rPr lang="en-ZA" sz="1600" dirty="0" smtClean="0"/>
              <a:t>Understand if SARS want to capture sophisticated investors</a:t>
            </a:r>
          </a:p>
          <a:p>
            <a:pPr lvl="2">
              <a:spcBef>
                <a:spcPts val="1200"/>
              </a:spcBef>
            </a:pPr>
            <a:r>
              <a:rPr lang="en-ZA" sz="1600" dirty="0" smtClean="0"/>
              <a:t>Request time for SAVCA members to identify service providers (if required)</a:t>
            </a:r>
          </a:p>
          <a:p>
            <a:pPr lvl="2">
              <a:spcBef>
                <a:spcPts val="1200"/>
              </a:spcBef>
            </a:pPr>
            <a:r>
              <a:rPr lang="en-ZA" sz="1600" dirty="0" smtClean="0"/>
              <a:t>Request reporting – annually only</a:t>
            </a:r>
          </a:p>
          <a:p>
            <a:pPr lvl="2">
              <a:spcBef>
                <a:spcPts val="1200"/>
              </a:spcBef>
            </a:pPr>
            <a:r>
              <a:rPr lang="en-ZA" sz="1600" dirty="0" smtClean="0"/>
              <a:t>Discuss problems with different year-ends (i.e. mostly December)</a:t>
            </a:r>
          </a:p>
          <a:p>
            <a:pPr>
              <a:spcBef>
                <a:spcPts val="1200"/>
              </a:spcBef>
            </a:pPr>
            <a:endParaRPr lang="en-ZA" sz="1600" dirty="0"/>
          </a:p>
          <a:p>
            <a:pPr marL="0" indent="0">
              <a:buNone/>
            </a:pPr>
            <a:endParaRPr lang="en-ZA" sz="1600" u="sng" dirty="0"/>
          </a:p>
        </p:txBody>
      </p:sp>
    </p:spTree>
    <p:extLst>
      <p:ext uri="{BB962C8B-B14F-4D97-AF65-F5344CB8AC3E}">
        <p14:creationId xmlns:p14="http://schemas.microsoft.com/office/powerpoint/2010/main" val="202664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61"/>
          <a:stretch/>
        </p:blipFill>
        <p:spPr>
          <a:xfrm flipV="1">
            <a:off x="0" y="-1"/>
            <a:ext cx="9144000" cy="1196752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 rot="5400000">
            <a:off x="-841672" y="841672"/>
            <a:ext cx="3068962" cy="1385617"/>
          </a:xfrm>
          <a:prstGeom prst="rtTriangle">
            <a:avLst/>
          </a:prstGeom>
          <a:solidFill>
            <a:srgbClr val="9CA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78447" l="0" r="100000">
                        <a14:foregroundMark x1="11915" y1="38352" x2="11915" y2="38352"/>
                        <a14:foregroundMark x1="9532" y1="41521" x2="9532" y2="41521"/>
                        <a14:foregroundMark x1="13362" y1="55626" x2="13362" y2="55626"/>
                        <a14:foregroundMark x1="14298" y1="52615" x2="14298" y2="52615"/>
                        <a14:foregroundMark x1="14298" y1="52139" x2="14298" y2="52139"/>
                        <a14:foregroundMark x1="30553" y1="49921" x2="30553" y2="49921"/>
                        <a14:foregroundMark x1="30553" y1="49921" x2="30553" y2="49921"/>
                        <a14:foregroundMark x1="29106" y1="45483" x2="29106" y2="45483"/>
                        <a14:foregroundMark x1="29106" y1="45483" x2="29106" y2="45483"/>
                        <a14:foregroundMark x1="27915" y1="39144" x2="27915" y2="39144"/>
                        <a14:foregroundMark x1="27915" y1="39144" x2="27915" y2="39144"/>
                        <a14:foregroundMark x1="29787" y1="57845" x2="29787" y2="57845"/>
                        <a14:foregroundMark x1="29787" y1="57845" x2="29787" y2="57845"/>
                        <a14:foregroundMark x1="27660" y1="52615" x2="27660" y2="52615"/>
                        <a14:foregroundMark x1="27660" y1="52139" x2="27660" y2="52139"/>
                        <a14:foregroundMark x1="25021" y1="57528" x2="25021" y2="57528"/>
                        <a14:foregroundMark x1="25021" y1="57528" x2="25021" y2="57528"/>
                        <a14:foregroundMark x1="42213" y1="50872" x2="42213" y2="50872"/>
                        <a14:foregroundMark x1="42213" y1="50872" x2="42213" y2="50872"/>
                        <a14:foregroundMark x1="45617" y1="61014" x2="45617" y2="61014"/>
                        <a14:foregroundMark x1="45617" y1="61490" x2="45617" y2="61490"/>
                        <a14:foregroundMark x1="47234" y1="44532" x2="47234" y2="44532"/>
                        <a14:foregroundMark x1="47234" y1="44532" x2="47234" y2="44532"/>
                        <a14:foregroundMark x1="47745" y1="41046" x2="47745" y2="41046"/>
                        <a14:foregroundMark x1="47745" y1="41046" x2="47745" y2="41046"/>
                        <a14:foregroundMark x1="48511" y1="38352" x2="48511" y2="38352"/>
                        <a14:foregroundMark x1="48511" y1="38352" x2="48511" y2="38352"/>
                        <a14:foregroundMark x1="41787" y1="42789" x2="41787" y2="42789"/>
                        <a14:foregroundMark x1="41787" y1="42789" x2="41787" y2="42789"/>
                        <a14:foregroundMark x1="58043" y1="49921" x2="58043" y2="49921"/>
                        <a14:foregroundMark x1="58043" y1="49921" x2="58043" y2="49921"/>
                        <a14:foregroundMark x1="59915" y1="39620" x2="59915" y2="39620"/>
                        <a14:foregroundMark x1="59915" y1="39620" x2="59915" y2="39620"/>
                        <a14:foregroundMark x1="62553" y1="38827" x2="62553" y2="38827"/>
                        <a14:foregroundMark x1="62553" y1="38827" x2="62553" y2="38827"/>
                        <a14:foregroundMark x1="60426" y1="62441" x2="60426" y2="62441"/>
                        <a14:foregroundMark x1="60426" y1="62441" x2="60426" y2="62441"/>
                        <a14:foregroundMark x1="58723" y1="56577" x2="58723" y2="56577"/>
                        <a14:foregroundMark x1="58723" y1="56577" x2="58723" y2="56577"/>
                        <a14:foregroundMark x1="78128" y1="41046" x2="78128" y2="41046"/>
                        <a14:foregroundMark x1="78128" y1="41046" x2="78128" y2="41046"/>
                        <a14:foregroundMark x1="76426" y1="50872" x2="76426" y2="50872"/>
                        <a14:foregroundMark x1="76426" y1="50872" x2="76426" y2="50872"/>
                        <a14:foregroundMark x1="78638" y1="57528" x2="78638" y2="57528"/>
                        <a14:foregroundMark x1="78809" y1="57528" x2="78809" y2="57528"/>
                        <a14:foregroundMark x1="79319" y1="49445" x2="79319" y2="49445"/>
                        <a14:foregroundMark x1="78809" y1="48970" x2="78809" y2="48970"/>
                        <a14:foregroundMark x1="74043" y1="59271" x2="74043" y2="59271"/>
                        <a14:foregroundMark x1="74043" y1="59271" x2="74043" y2="59271"/>
                        <a14:foregroundMark x1="75489" y1="44057" x2="75489" y2="44057"/>
                        <a14:foregroundMark x1="75489" y1="44057" x2="75489" y2="44057"/>
                        <a14:foregroundMark x1="76170" y1="38352" x2="76170" y2="38352"/>
                        <a14:foregroundMark x1="76170" y1="38352" x2="76170" y2="38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0" y="89738"/>
            <a:ext cx="1200089" cy="644473"/>
          </a:xfrm>
          <a:prstGeom prst="rect">
            <a:avLst/>
          </a:prstGeom>
        </p:spPr>
      </p:pic>
      <p:sp>
        <p:nvSpPr>
          <p:cNvPr id="10" name="Text Placeholder 2"/>
          <p:cNvSpPr txBox="1">
            <a:spLocks/>
          </p:cNvSpPr>
          <p:nvPr/>
        </p:nvSpPr>
        <p:spPr>
          <a:xfrm>
            <a:off x="756321" y="1989000"/>
            <a:ext cx="7772400" cy="15001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600" b="1" kern="1200">
                <a:solidFill>
                  <a:srgbClr val="293074"/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2800" dirty="0" smtClean="0"/>
              <a:t>Dividend Withholding Tax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66593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Dividend Withholding Tax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9000"/>
            <a:ext cx="8229600" cy="486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1800" u="sng" dirty="0" smtClean="0"/>
              <a:t>Current Situation</a:t>
            </a:r>
          </a:p>
          <a:p>
            <a:pPr>
              <a:spcBef>
                <a:spcPts val="1200"/>
              </a:spcBef>
            </a:pPr>
            <a:r>
              <a:rPr lang="en-ZA" sz="1800" dirty="0" smtClean="0"/>
              <a:t>DWT implemented since April 2012</a:t>
            </a:r>
          </a:p>
          <a:p>
            <a:pPr>
              <a:spcBef>
                <a:spcPts val="1200"/>
              </a:spcBef>
            </a:pPr>
            <a:r>
              <a:rPr lang="en-ZA" sz="1800" dirty="0" smtClean="0"/>
              <a:t>Withholding </a:t>
            </a:r>
            <a:r>
              <a:rPr lang="en-ZA" sz="1800" dirty="0"/>
              <a:t>obligation falls on portfolio company, not PE </a:t>
            </a:r>
            <a:r>
              <a:rPr lang="en-ZA" sz="1800" dirty="0" smtClean="0"/>
              <a:t>fund</a:t>
            </a:r>
          </a:p>
          <a:p>
            <a:pPr lvl="1">
              <a:spcBef>
                <a:spcPts val="600"/>
              </a:spcBef>
            </a:pPr>
            <a:r>
              <a:rPr lang="en-ZA" sz="1400" dirty="0" smtClean="0"/>
              <a:t>Heavy admin burden</a:t>
            </a:r>
            <a:endParaRPr lang="en-ZA" sz="1400" dirty="0"/>
          </a:p>
          <a:p>
            <a:pPr>
              <a:spcBef>
                <a:spcPts val="1200"/>
              </a:spcBef>
            </a:pPr>
            <a:r>
              <a:rPr lang="en-ZA" sz="1800" dirty="0"/>
              <a:t>No line of sight between portfolio company and investors in PE fund </a:t>
            </a:r>
            <a:endParaRPr lang="en-ZA" sz="1800" dirty="0" smtClean="0"/>
          </a:p>
          <a:p>
            <a:pPr lvl="1">
              <a:spcBef>
                <a:spcPts val="600"/>
              </a:spcBef>
            </a:pPr>
            <a:r>
              <a:rPr lang="en-ZA" sz="1400" dirty="0"/>
              <a:t>Cannot report to SARS as required without full details of investors</a:t>
            </a:r>
          </a:p>
          <a:p>
            <a:pPr lvl="1">
              <a:spcBef>
                <a:spcPts val="600"/>
              </a:spcBef>
            </a:pPr>
            <a:r>
              <a:rPr lang="en-ZA" sz="1400" dirty="0" smtClean="0"/>
              <a:t>Cannot </a:t>
            </a:r>
            <a:r>
              <a:rPr lang="en-ZA" sz="1400" dirty="0"/>
              <a:t>withhold correctly without substantial admin assistance from fund </a:t>
            </a:r>
            <a:r>
              <a:rPr lang="en-ZA" sz="1400" dirty="0" smtClean="0"/>
              <a:t>manager</a:t>
            </a:r>
          </a:p>
          <a:p>
            <a:pPr lvl="1">
              <a:spcBef>
                <a:spcPts val="600"/>
              </a:spcBef>
            </a:pPr>
            <a:r>
              <a:rPr lang="en-ZA" sz="1400" dirty="0"/>
              <a:t>Complex </a:t>
            </a:r>
            <a:r>
              <a:rPr lang="en-ZA" sz="1400" dirty="0" err="1"/>
              <a:t>calc</a:t>
            </a:r>
            <a:r>
              <a:rPr lang="en-ZA" sz="1400" dirty="0"/>
              <a:t> if Fund has mixture of exempt/ non-exempt/ treaty </a:t>
            </a:r>
            <a:r>
              <a:rPr lang="en-ZA" sz="1400" dirty="0" smtClean="0"/>
              <a:t>investors due to different withholding rates</a:t>
            </a:r>
            <a:endParaRPr lang="en-ZA" sz="1400" dirty="0"/>
          </a:p>
          <a:p>
            <a:pPr marL="342900" lvl="1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ZA" sz="1800" dirty="0" smtClean="0"/>
              <a:t>Potential </a:t>
            </a:r>
            <a:r>
              <a:rPr lang="en-ZA" sz="1800" dirty="0"/>
              <a:t>problem for </a:t>
            </a:r>
            <a:r>
              <a:rPr lang="en-ZA" sz="1800" dirty="0" smtClean="0"/>
              <a:t>Fund distributions to investors </a:t>
            </a:r>
          </a:p>
          <a:p>
            <a:pPr lvl="1">
              <a:spcBef>
                <a:spcPts val="600"/>
              </a:spcBef>
            </a:pPr>
            <a:r>
              <a:rPr lang="en-ZA" sz="1400" dirty="0"/>
              <a:t>Gross up clause </a:t>
            </a:r>
            <a:r>
              <a:rPr lang="en-ZA" sz="1400" dirty="0" smtClean="0"/>
              <a:t>needed in fund agreements</a:t>
            </a:r>
            <a:endParaRPr lang="en-ZA" sz="1400" dirty="0"/>
          </a:p>
        </p:txBody>
      </p:sp>
    </p:spTree>
    <p:extLst>
      <p:ext uri="{BB962C8B-B14F-4D97-AF65-F5344CB8AC3E}">
        <p14:creationId xmlns:p14="http://schemas.microsoft.com/office/powerpoint/2010/main" val="34250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Dividend Withholding Tax (</a:t>
            </a:r>
            <a:r>
              <a:rPr lang="en-ZA" dirty="0" err="1" smtClean="0"/>
              <a:t>cont</a:t>
            </a:r>
            <a:r>
              <a:rPr lang="en-ZA" dirty="0" smtClean="0"/>
              <a:t>)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9000"/>
            <a:ext cx="8229600" cy="4860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ZA" sz="1900" u="sng" dirty="0" smtClean="0"/>
              <a:t>SAVCA’s Proposal</a:t>
            </a:r>
          </a:p>
          <a:p>
            <a:pPr>
              <a:spcBef>
                <a:spcPts val="600"/>
              </a:spcBef>
            </a:pPr>
            <a:r>
              <a:rPr lang="en-ZA" sz="1900" dirty="0" smtClean="0"/>
              <a:t>Allow a PE fund or its GP to become a Regulated Intermediary</a:t>
            </a:r>
          </a:p>
          <a:p>
            <a:pPr lvl="1"/>
            <a:r>
              <a:rPr lang="en-ZA" sz="1500" dirty="0"/>
              <a:t>Fund in the case of trusts</a:t>
            </a:r>
          </a:p>
          <a:p>
            <a:pPr lvl="1"/>
            <a:r>
              <a:rPr lang="en-ZA" sz="1500" dirty="0"/>
              <a:t>GP in the case of partnerships</a:t>
            </a:r>
          </a:p>
          <a:p>
            <a:pPr>
              <a:spcBef>
                <a:spcPts val="1200"/>
              </a:spcBef>
            </a:pPr>
            <a:r>
              <a:rPr lang="en-ZA" sz="1900" dirty="0" smtClean="0"/>
              <a:t>Implementable without changes to tax laws </a:t>
            </a:r>
          </a:p>
          <a:p>
            <a:pPr lvl="1"/>
            <a:r>
              <a:rPr lang="en-ZA" sz="1500" dirty="0" smtClean="0"/>
              <a:t>Fund/GP to </a:t>
            </a:r>
            <a:r>
              <a:rPr lang="en-ZA" sz="1500" dirty="0"/>
              <a:t>be designated as a Transfer </a:t>
            </a:r>
            <a:r>
              <a:rPr lang="en-ZA" sz="1500" dirty="0" smtClean="0"/>
              <a:t>Secretary under S64(D) of ITA</a:t>
            </a:r>
          </a:p>
          <a:p>
            <a:pPr lvl="1"/>
            <a:r>
              <a:rPr lang="en-ZA" sz="1500" dirty="0"/>
              <a:t>Binding General Ruling from SARS </a:t>
            </a:r>
            <a:r>
              <a:rPr lang="en-ZA" sz="1500" dirty="0" smtClean="0"/>
              <a:t>sufficient</a:t>
            </a:r>
            <a:endParaRPr lang="en-ZA" sz="1500" dirty="0"/>
          </a:p>
          <a:p>
            <a:pPr>
              <a:spcBef>
                <a:spcPts val="1200"/>
              </a:spcBef>
            </a:pPr>
            <a:r>
              <a:rPr lang="en-ZA" sz="1900" dirty="0" smtClean="0"/>
              <a:t>Admin burden shifts from portfolio company to fund manager</a:t>
            </a:r>
          </a:p>
          <a:p>
            <a:pPr>
              <a:spcBef>
                <a:spcPts val="1200"/>
              </a:spcBef>
            </a:pPr>
            <a:r>
              <a:rPr lang="en-ZA" sz="1900" dirty="0" smtClean="0"/>
              <a:t>So does the tax liability…….</a:t>
            </a:r>
          </a:p>
          <a:p>
            <a:pPr>
              <a:spcBef>
                <a:spcPts val="1200"/>
              </a:spcBef>
            </a:pPr>
            <a:r>
              <a:rPr lang="en-ZA" sz="1900" dirty="0" smtClean="0"/>
              <a:t>SARS requested to permit an elective option by each fund</a:t>
            </a:r>
            <a:endParaRPr lang="en-ZA" sz="1800" dirty="0"/>
          </a:p>
          <a:p>
            <a:pPr marL="0" indent="0">
              <a:buNone/>
            </a:pPr>
            <a:endParaRPr lang="en-ZA" sz="1800" u="sng" dirty="0" smtClean="0"/>
          </a:p>
          <a:p>
            <a:pPr marL="0" indent="0">
              <a:buNone/>
            </a:pPr>
            <a:r>
              <a:rPr lang="en-ZA" sz="1700" i="1" u="sng" dirty="0" smtClean="0"/>
              <a:t>Timeline</a:t>
            </a:r>
            <a:endParaRPr lang="en-ZA" sz="1700" i="1" u="sng" dirty="0"/>
          </a:p>
          <a:p>
            <a:pPr>
              <a:spcBef>
                <a:spcPts val="600"/>
              </a:spcBef>
            </a:pPr>
            <a:r>
              <a:rPr lang="en-ZA" sz="1700" b="1" i="1" dirty="0" smtClean="0"/>
              <a:t>Mar 2014</a:t>
            </a:r>
            <a:r>
              <a:rPr lang="en-ZA" sz="1700" i="1" dirty="0" smtClean="0"/>
              <a:t>: Issue raised in meeting with SARS</a:t>
            </a:r>
          </a:p>
          <a:p>
            <a:pPr>
              <a:spcBef>
                <a:spcPts val="1200"/>
              </a:spcBef>
            </a:pPr>
            <a:r>
              <a:rPr lang="en-ZA" sz="1700" b="1" i="1" dirty="0" smtClean="0"/>
              <a:t>May 2014</a:t>
            </a:r>
            <a:r>
              <a:rPr lang="en-ZA" sz="1700" i="1" dirty="0" smtClean="0"/>
              <a:t>: Written </a:t>
            </a:r>
            <a:r>
              <a:rPr lang="en-ZA" sz="1700" i="1" dirty="0"/>
              <a:t>request made by SAVCA to </a:t>
            </a:r>
            <a:r>
              <a:rPr lang="en-ZA" sz="1700" i="1" dirty="0" smtClean="0"/>
              <a:t>SARS</a:t>
            </a:r>
          </a:p>
          <a:p>
            <a:pPr>
              <a:spcBef>
                <a:spcPts val="1200"/>
              </a:spcBef>
            </a:pPr>
            <a:r>
              <a:rPr lang="en-ZA" sz="1700" b="1" i="1" dirty="0" smtClean="0"/>
              <a:t>July 2014</a:t>
            </a:r>
            <a:r>
              <a:rPr lang="en-ZA" sz="1700" i="1" dirty="0" smtClean="0"/>
              <a:t>: Awaiting response</a:t>
            </a:r>
          </a:p>
        </p:txBody>
      </p:sp>
    </p:spTree>
    <p:extLst>
      <p:ext uri="{BB962C8B-B14F-4D97-AF65-F5344CB8AC3E}">
        <p14:creationId xmlns:p14="http://schemas.microsoft.com/office/powerpoint/2010/main" val="100902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61"/>
          <a:stretch/>
        </p:blipFill>
        <p:spPr>
          <a:xfrm flipV="1">
            <a:off x="0" y="-1"/>
            <a:ext cx="9144000" cy="1196752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 rot="5400000">
            <a:off x="-841672" y="841672"/>
            <a:ext cx="3068962" cy="1385617"/>
          </a:xfrm>
          <a:prstGeom prst="rtTriangle">
            <a:avLst/>
          </a:prstGeom>
          <a:solidFill>
            <a:srgbClr val="9CA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78447" l="0" r="100000">
                        <a14:foregroundMark x1="11915" y1="38352" x2="11915" y2="38352"/>
                        <a14:foregroundMark x1="9532" y1="41521" x2="9532" y2="41521"/>
                        <a14:foregroundMark x1="13362" y1="55626" x2="13362" y2="55626"/>
                        <a14:foregroundMark x1="14298" y1="52615" x2="14298" y2="52615"/>
                        <a14:foregroundMark x1="14298" y1="52139" x2="14298" y2="52139"/>
                        <a14:foregroundMark x1="30553" y1="49921" x2="30553" y2="49921"/>
                        <a14:foregroundMark x1="30553" y1="49921" x2="30553" y2="49921"/>
                        <a14:foregroundMark x1="29106" y1="45483" x2="29106" y2="45483"/>
                        <a14:foregroundMark x1="29106" y1="45483" x2="29106" y2="45483"/>
                        <a14:foregroundMark x1="27915" y1="39144" x2="27915" y2="39144"/>
                        <a14:foregroundMark x1="27915" y1="39144" x2="27915" y2="39144"/>
                        <a14:foregroundMark x1="29787" y1="57845" x2="29787" y2="57845"/>
                        <a14:foregroundMark x1="29787" y1="57845" x2="29787" y2="57845"/>
                        <a14:foregroundMark x1="27660" y1="52615" x2="27660" y2="52615"/>
                        <a14:foregroundMark x1="27660" y1="52139" x2="27660" y2="52139"/>
                        <a14:foregroundMark x1="25021" y1="57528" x2="25021" y2="57528"/>
                        <a14:foregroundMark x1="25021" y1="57528" x2="25021" y2="57528"/>
                        <a14:foregroundMark x1="42213" y1="50872" x2="42213" y2="50872"/>
                        <a14:foregroundMark x1="42213" y1="50872" x2="42213" y2="50872"/>
                        <a14:foregroundMark x1="45617" y1="61014" x2="45617" y2="61014"/>
                        <a14:foregroundMark x1="45617" y1="61490" x2="45617" y2="61490"/>
                        <a14:foregroundMark x1="47234" y1="44532" x2="47234" y2="44532"/>
                        <a14:foregroundMark x1="47234" y1="44532" x2="47234" y2="44532"/>
                        <a14:foregroundMark x1="47745" y1="41046" x2="47745" y2="41046"/>
                        <a14:foregroundMark x1="47745" y1="41046" x2="47745" y2="41046"/>
                        <a14:foregroundMark x1="48511" y1="38352" x2="48511" y2="38352"/>
                        <a14:foregroundMark x1="48511" y1="38352" x2="48511" y2="38352"/>
                        <a14:foregroundMark x1="41787" y1="42789" x2="41787" y2="42789"/>
                        <a14:foregroundMark x1="41787" y1="42789" x2="41787" y2="42789"/>
                        <a14:foregroundMark x1="58043" y1="49921" x2="58043" y2="49921"/>
                        <a14:foregroundMark x1="58043" y1="49921" x2="58043" y2="49921"/>
                        <a14:foregroundMark x1="59915" y1="39620" x2="59915" y2="39620"/>
                        <a14:foregroundMark x1="59915" y1="39620" x2="59915" y2="39620"/>
                        <a14:foregroundMark x1="62553" y1="38827" x2="62553" y2="38827"/>
                        <a14:foregroundMark x1="62553" y1="38827" x2="62553" y2="38827"/>
                        <a14:foregroundMark x1="60426" y1="62441" x2="60426" y2="62441"/>
                        <a14:foregroundMark x1="60426" y1="62441" x2="60426" y2="62441"/>
                        <a14:foregroundMark x1="58723" y1="56577" x2="58723" y2="56577"/>
                        <a14:foregroundMark x1="58723" y1="56577" x2="58723" y2="56577"/>
                        <a14:foregroundMark x1="78128" y1="41046" x2="78128" y2="41046"/>
                        <a14:foregroundMark x1="78128" y1="41046" x2="78128" y2="41046"/>
                        <a14:foregroundMark x1="76426" y1="50872" x2="76426" y2="50872"/>
                        <a14:foregroundMark x1="76426" y1="50872" x2="76426" y2="50872"/>
                        <a14:foregroundMark x1="78638" y1="57528" x2="78638" y2="57528"/>
                        <a14:foregroundMark x1="78809" y1="57528" x2="78809" y2="57528"/>
                        <a14:foregroundMark x1="79319" y1="49445" x2="79319" y2="49445"/>
                        <a14:foregroundMark x1="78809" y1="48970" x2="78809" y2="48970"/>
                        <a14:foregroundMark x1="74043" y1="59271" x2="74043" y2="59271"/>
                        <a14:foregroundMark x1="74043" y1="59271" x2="74043" y2="59271"/>
                        <a14:foregroundMark x1="75489" y1="44057" x2="75489" y2="44057"/>
                        <a14:foregroundMark x1="75489" y1="44057" x2="75489" y2="44057"/>
                        <a14:foregroundMark x1="76170" y1="38352" x2="76170" y2="38352"/>
                        <a14:foregroundMark x1="76170" y1="38352" x2="76170" y2="38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0" y="89738"/>
            <a:ext cx="1200089" cy="644473"/>
          </a:xfrm>
          <a:prstGeom prst="rect">
            <a:avLst/>
          </a:prstGeom>
        </p:spPr>
      </p:pic>
      <p:sp>
        <p:nvSpPr>
          <p:cNvPr id="10" name="Text Placeholder 2"/>
          <p:cNvSpPr txBox="1">
            <a:spLocks/>
          </p:cNvSpPr>
          <p:nvPr/>
        </p:nvSpPr>
        <p:spPr>
          <a:xfrm>
            <a:off x="756321" y="1989000"/>
            <a:ext cx="7772400" cy="15001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600" b="1" kern="1200">
                <a:solidFill>
                  <a:srgbClr val="293074"/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2800" dirty="0" smtClean="0"/>
              <a:t>Interest Withholding Tax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5047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Interest Withholding Tax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9000"/>
            <a:ext cx="8229600" cy="5040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ZA" sz="1800" u="sng" dirty="0" smtClean="0"/>
          </a:p>
          <a:p>
            <a:pPr marL="0" indent="0">
              <a:buNone/>
            </a:pPr>
            <a:r>
              <a:rPr lang="en-ZA" sz="1800" u="sng" dirty="0" smtClean="0"/>
              <a:t>Current Situation</a:t>
            </a:r>
          </a:p>
          <a:p>
            <a:pPr>
              <a:spcBef>
                <a:spcPts val="600"/>
              </a:spcBef>
            </a:pPr>
            <a:r>
              <a:rPr lang="en-ZA" sz="1800" dirty="0" smtClean="0"/>
              <a:t>Not yet in force, expected 1</a:t>
            </a:r>
            <a:r>
              <a:rPr lang="en-ZA" sz="1800" baseline="30000" dirty="0" smtClean="0"/>
              <a:t>st</a:t>
            </a:r>
            <a:r>
              <a:rPr lang="en-ZA" sz="1800" dirty="0" smtClean="0"/>
              <a:t> January 2015</a:t>
            </a:r>
          </a:p>
          <a:p>
            <a:pPr lvl="1">
              <a:spcBef>
                <a:spcPts val="600"/>
              </a:spcBef>
            </a:pPr>
            <a:r>
              <a:rPr lang="en-ZA" sz="1400" dirty="0"/>
              <a:t>Originally planned for implementation 1st January 2013</a:t>
            </a:r>
          </a:p>
          <a:p>
            <a:pPr>
              <a:spcBef>
                <a:spcPts val="1800"/>
              </a:spcBef>
            </a:pPr>
            <a:r>
              <a:rPr lang="en-ZA" sz="1800" dirty="0"/>
              <a:t>Like DWT, withholding obligation will fall on portfolio company, not PE fund</a:t>
            </a:r>
          </a:p>
          <a:p>
            <a:pPr>
              <a:spcBef>
                <a:spcPts val="1800"/>
              </a:spcBef>
            </a:pPr>
            <a:r>
              <a:rPr lang="en-ZA" sz="1800" dirty="0"/>
              <a:t>Unlike DWT, no concept of Regulated Intermediary in legislation</a:t>
            </a:r>
          </a:p>
          <a:p>
            <a:pPr>
              <a:spcBef>
                <a:spcPts val="1800"/>
              </a:spcBef>
            </a:pPr>
            <a:r>
              <a:rPr lang="en-ZA" sz="1800" dirty="0" smtClean="0"/>
              <a:t>Admin significantly greater than for DWT</a:t>
            </a:r>
          </a:p>
          <a:p>
            <a:pPr lvl="1">
              <a:spcBef>
                <a:spcPts val="600"/>
              </a:spcBef>
            </a:pPr>
            <a:r>
              <a:rPr lang="en-ZA" sz="1400" dirty="0"/>
              <a:t>Portfolio companies pay interest more frequently than dividends</a:t>
            </a:r>
          </a:p>
          <a:p>
            <a:pPr lvl="1">
              <a:spcBef>
                <a:spcPts val="600"/>
              </a:spcBef>
            </a:pPr>
            <a:r>
              <a:rPr lang="en-ZA" sz="1400" dirty="0"/>
              <a:t>Most international investors will qualify for reduced rate, no min </a:t>
            </a:r>
            <a:r>
              <a:rPr lang="en-ZA" sz="1400" dirty="0" smtClean="0"/>
              <a:t>shareholding</a:t>
            </a:r>
          </a:p>
        </p:txBody>
      </p:sp>
    </p:spTree>
    <p:extLst>
      <p:ext uri="{BB962C8B-B14F-4D97-AF65-F5344CB8AC3E}">
        <p14:creationId xmlns:p14="http://schemas.microsoft.com/office/powerpoint/2010/main" val="29002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Interest Withholding Tax (</a:t>
            </a:r>
            <a:r>
              <a:rPr lang="en-ZA" dirty="0" err="1" smtClean="0"/>
              <a:t>cont</a:t>
            </a:r>
            <a:r>
              <a:rPr lang="en-ZA" dirty="0" smtClean="0"/>
              <a:t>)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endParaRPr lang="en-ZA" sz="1800" u="sng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en-ZA" sz="1800" u="sng" dirty="0" smtClean="0"/>
              <a:t>SAVCA </a:t>
            </a:r>
            <a:r>
              <a:rPr lang="en-ZA" sz="1800" u="sng" dirty="0"/>
              <a:t>Proposal</a:t>
            </a:r>
          </a:p>
          <a:p>
            <a:pPr>
              <a:spcBef>
                <a:spcPts val="600"/>
              </a:spcBef>
            </a:pPr>
            <a:r>
              <a:rPr lang="en-ZA" sz="1800" dirty="0"/>
              <a:t>Introduce concept of Regulated Intermediary similar to DWT </a:t>
            </a:r>
          </a:p>
          <a:p>
            <a:pPr lvl="1">
              <a:spcBef>
                <a:spcPts val="600"/>
              </a:spcBef>
            </a:pPr>
            <a:r>
              <a:rPr lang="en-ZA" sz="1400" dirty="0"/>
              <a:t>Would require legislative change</a:t>
            </a:r>
          </a:p>
          <a:p>
            <a:pPr marL="0" indent="0">
              <a:spcBef>
                <a:spcPts val="1200"/>
              </a:spcBef>
              <a:buNone/>
            </a:pPr>
            <a:endParaRPr lang="en-ZA" sz="1600" i="1" u="sng" dirty="0" smtClean="0"/>
          </a:p>
          <a:p>
            <a:pPr marL="0" indent="0">
              <a:spcBef>
                <a:spcPts val="1200"/>
              </a:spcBef>
              <a:buNone/>
            </a:pPr>
            <a:r>
              <a:rPr lang="en-ZA" sz="1600" i="1" u="sng" dirty="0" smtClean="0"/>
              <a:t>Timeline</a:t>
            </a:r>
            <a:endParaRPr lang="en-ZA" sz="1600" i="1" u="sng" dirty="0"/>
          </a:p>
          <a:p>
            <a:pPr>
              <a:spcBef>
                <a:spcPts val="600"/>
              </a:spcBef>
            </a:pPr>
            <a:r>
              <a:rPr lang="en-ZA" sz="1600" b="1" i="1" dirty="0"/>
              <a:t>May 2014</a:t>
            </a:r>
            <a:r>
              <a:rPr lang="en-ZA" sz="1600" i="1" dirty="0"/>
              <a:t>: SARS requested to provide assistance for submission to NT </a:t>
            </a:r>
          </a:p>
          <a:p>
            <a:pPr>
              <a:spcBef>
                <a:spcPts val="600"/>
              </a:spcBef>
            </a:pPr>
            <a:r>
              <a:rPr lang="en-ZA" sz="1600" b="1" i="1" dirty="0"/>
              <a:t>July 2014</a:t>
            </a:r>
            <a:r>
              <a:rPr lang="en-ZA" sz="1600" i="1" dirty="0"/>
              <a:t>: Awaiting response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6893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61"/>
          <a:stretch/>
        </p:blipFill>
        <p:spPr>
          <a:xfrm flipV="1">
            <a:off x="0" y="-1"/>
            <a:ext cx="9144000" cy="1196752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 rot="5400000">
            <a:off x="-841672" y="841672"/>
            <a:ext cx="3068962" cy="1385617"/>
          </a:xfrm>
          <a:prstGeom prst="rtTriangle">
            <a:avLst/>
          </a:prstGeom>
          <a:solidFill>
            <a:srgbClr val="9CA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78447" l="0" r="100000">
                        <a14:foregroundMark x1="11915" y1="38352" x2="11915" y2="38352"/>
                        <a14:foregroundMark x1="9532" y1="41521" x2="9532" y2="41521"/>
                        <a14:foregroundMark x1="13362" y1="55626" x2="13362" y2="55626"/>
                        <a14:foregroundMark x1="14298" y1="52615" x2="14298" y2="52615"/>
                        <a14:foregroundMark x1="14298" y1="52139" x2="14298" y2="52139"/>
                        <a14:foregroundMark x1="30553" y1="49921" x2="30553" y2="49921"/>
                        <a14:foregroundMark x1="30553" y1="49921" x2="30553" y2="49921"/>
                        <a14:foregroundMark x1="29106" y1="45483" x2="29106" y2="45483"/>
                        <a14:foregroundMark x1="29106" y1="45483" x2="29106" y2="45483"/>
                        <a14:foregroundMark x1="27915" y1="39144" x2="27915" y2="39144"/>
                        <a14:foregroundMark x1="27915" y1="39144" x2="27915" y2="39144"/>
                        <a14:foregroundMark x1="29787" y1="57845" x2="29787" y2="57845"/>
                        <a14:foregroundMark x1="29787" y1="57845" x2="29787" y2="57845"/>
                        <a14:foregroundMark x1="27660" y1="52615" x2="27660" y2="52615"/>
                        <a14:foregroundMark x1="27660" y1="52139" x2="27660" y2="52139"/>
                        <a14:foregroundMark x1="25021" y1="57528" x2="25021" y2="57528"/>
                        <a14:foregroundMark x1="25021" y1="57528" x2="25021" y2="57528"/>
                        <a14:foregroundMark x1="42213" y1="50872" x2="42213" y2="50872"/>
                        <a14:foregroundMark x1="42213" y1="50872" x2="42213" y2="50872"/>
                        <a14:foregroundMark x1="45617" y1="61014" x2="45617" y2="61014"/>
                        <a14:foregroundMark x1="45617" y1="61490" x2="45617" y2="61490"/>
                        <a14:foregroundMark x1="47234" y1="44532" x2="47234" y2="44532"/>
                        <a14:foregroundMark x1="47234" y1="44532" x2="47234" y2="44532"/>
                        <a14:foregroundMark x1="47745" y1="41046" x2="47745" y2="41046"/>
                        <a14:foregroundMark x1="47745" y1="41046" x2="47745" y2="41046"/>
                        <a14:foregroundMark x1="48511" y1="38352" x2="48511" y2="38352"/>
                        <a14:foregroundMark x1="48511" y1="38352" x2="48511" y2="38352"/>
                        <a14:foregroundMark x1="41787" y1="42789" x2="41787" y2="42789"/>
                        <a14:foregroundMark x1="41787" y1="42789" x2="41787" y2="42789"/>
                        <a14:foregroundMark x1="58043" y1="49921" x2="58043" y2="49921"/>
                        <a14:foregroundMark x1="58043" y1="49921" x2="58043" y2="49921"/>
                        <a14:foregroundMark x1="59915" y1="39620" x2="59915" y2="39620"/>
                        <a14:foregroundMark x1="59915" y1="39620" x2="59915" y2="39620"/>
                        <a14:foregroundMark x1="62553" y1="38827" x2="62553" y2="38827"/>
                        <a14:foregroundMark x1="62553" y1="38827" x2="62553" y2="38827"/>
                        <a14:foregroundMark x1="60426" y1="62441" x2="60426" y2="62441"/>
                        <a14:foregroundMark x1="60426" y1="62441" x2="60426" y2="62441"/>
                        <a14:foregroundMark x1="58723" y1="56577" x2="58723" y2="56577"/>
                        <a14:foregroundMark x1="58723" y1="56577" x2="58723" y2="56577"/>
                        <a14:foregroundMark x1="78128" y1="41046" x2="78128" y2="41046"/>
                        <a14:foregroundMark x1="78128" y1="41046" x2="78128" y2="41046"/>
                        <a14:foregroundMark x1="76426" y1="50872" x2="76426" y2="50872"/>
                        <a14:foregroundMark x1="76426" y1="50872" x2="76426" y2="50872"/>
                        <a14:foregroundMark x1="78638" y1="57528" x2="78638" y2="57528"/>
                        <a14:foregroundMark x1="78809" y1="57528" x2="78809" y2="57528"/>
                        <a14:foregroundMark x1="79319" y1="49445" x2="79319" y2="49445"/>
                        <a14:foregroundMark x1="78809" y1="48970" x2="78809" y2="48970"/>
                        <a14:foregroundMark x1="74043" y1="59271" x2="74043" y2="59271"/>
                        <a14:foregroundMark x1="74043" y1="59271" x2="74043" y2="59271"/>
                        <a14:foregroundMark x1="75489" y1="44057" x2="75489" y2="44057"/>
                        <a14:foregroundMark x1="75489" y1="44057" x2="75489" y2="44057"/>
                        <a14:foregroundMark x1="76170" y1="38352" x2="76170" y2="38352"/>
                        <a14:foregroundMark x1="76170" y1="38352" x2="76170" y2="38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0" y="89738"/>
            <a:ext cx="1200089" cy="644473"/>
          </a:xfrm>
          <a:prstGeom prst="rect">
            <a:avLst/>
          </a:prstGeom>
        </p:spPr>
      </p:pic>
      <p:sp>
        <p:nvSpPr>
          <p:cNvPr id="10" name="Text Placeholder 2"/>
          <p:cNvSpPr txBox="1">
            <a:spLocks/>
          </p:cNvSpPr>
          <p:nvPr/>
        </p:nvSpPr>
        <p:spPr>
          <a:xfrm>
            <a:off x="756321" y="1989000"/>
            <a:ext cx="7772400" cy="15001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600" b="1" kern="1200">
                <a:solidFill>
                  <a:srgbClr val="293074"/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2800" dirty="0" smtClean="0"/>
              <a:t>FAIS Licencing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80916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FAIS Licensing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9000"/>
            <a:ext cx="8229600" cy="486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1800" u="sng" dirty="0" smtClean="0"/>
              <a:t>Current Situation</a:t>
            </a:r>
          </a:p>
          <a:p>
            <a:r>
              <a:rPr lang="en-ZA" sz="1800" dirty="0" smtClean="0"/>
              <a:t>Cat I FSP: licensed to provide advice and/or intermediary services, </a:t>
            </a:r>
          </a:p>
          <a:p>
            <a:pPr lvl="1"/>
            <a:r>
              <a:rPr lang="en-ZA" sz="1400" dirty="0" smtClean="0"/>
              <a:t>client is typically considered to be GP/Trustee of the Fund, not investors</a:t>
            </a:r>
          </a:p>
          <a:p>
            <a:pPr lvl="1"/>
            <a:endParaRPr lang="en-ZA" sz="1400" dirty="0" smtClean="0"/>
          </a:p>
          <a:p>
            <a:r>
              <a:rPr lang="en-ZA" sz="1800" dirty="0" smtClean="0"/>
              <a:t>Cat II FSP: licensed to provide intermediary services on discretionary basis</a:t>
            </a:r>
          </a:p>
          <a:p>
            <a:pPr lvl="1"/>
            <a:r>
              <a:rPr lang="en-ZA" sz="1400" dirty="0" smtClean="0"/>
              <a:t>clients are typically considered to be investors in the Fund</a:t>
            </a:r>
          </a:p>
          <a:p>
            <a:pPr lvl="1"/>
            <a:r>
              <a:rPr lang="en-ZA" sz="1400" b="1" dirty="0"/>
              <a:t>m</a:t>
            </a:r>
            <a:r>
              <a:rPr lang="en-ZA" sz="1400" b="1" dirty="0" smtClean="0"/>
              <a:t>andatory if the Fund’s investors include SA pension funds</a:t>
            </a:r>
          </a:p>
          <a:p>
            <a:pPr lvl="1"/>
            <a:endParaRPr lang="en-ZA" sz="1400" b="1" dirty="0" smtClean="0"/>
          </a:p>
          <a:p>
            <a:r>
              <a:rPr lang="en-ZA" sz="1800" dirty="0" smtClean="0"/>
              <a:t>Several exemptions negotiated by SAVCA for PE funds</a:t>
            </a:r>
          </a:p>
          <a:p>
            <a:endParaRPr lang="en-ZA" sz="18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0585300"/>
              </p:ext>
            </p:extLst>
          </p:nvPr>
        </p:nvGraphicFramePr>
        <p:xfrm>
          <a:off x="792000" y="4149000"/>
          <a:ext cx="7380000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/>
                <a:gridCol w="3420000"/>
                <a:gridCol w="2880000"/>
              </a:tblGrid>
              <a:tr h="370840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Category</a:t>
                      </a:r>
                      <a:endParaRPr lang="en-ZA" sz="1400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Exemption</a:t>
                      </a:r>
                      <a:endParaRPr lang="en-ZA" sz="1400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Expiration</a:t>
                      </a:r>
                      <a:r>
                        <a:rPr lang="en-ZA" sz="1400" baseline="0" dirty="0" smtClean="0"/>
                        <a:t> Date</a:t>
                      </a:r>
                      <a:endParaRPr lang="en-ZA" sz="1400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I &amp; II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Regulatory exams for KIs &amp; Reps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To be determined by Registrar</a:t>
                      </a:r>
                      <a:endParaRPr lang="en-ZA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II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60 day</a:t>
                      </a:r>
                      <a:r>
                        <a:rPr lang="en-ZA" sz="1400" baseline="0" dirty="0" smtClean="0"/>
                        <a:t> “mandate” cancellation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None</a:t>
                      </a:r>
                      <a:endParaRPr lang="en-ZA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II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FSP’s liquid assets &gt; 8/52 annual </a:t>
                      </a:r>
                      <a:r>
                        <a:rPr lang="en-ZA" sz="1400" dirty="0" err="1" smtClean="0"/>
                        <a:t>opex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Was 30 June 2014</a:t>
                      </a:r>
                    </a:p>
                    <a:p>
                      <a:r>
                        <a:rPr lang="en-ZA" sz="1400" dirty="0" smtClean="0"/>
                        <a:t>Now 30 June 2015</a:t>
                      </a:r>
                      <a:endParaRPr lang="en-ZA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II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S13(1)(c)</a:t>
                      </a:r>
                      <a:r>
                        <a:rPr lang="en-ZA" sz="1400" baseline="0" dirty="0" smtClean="0"/>
                        <a:t> - prohibition on juristic Rep to contract in its own name</a:t>
                      </a:r>
                      <a:endParaRPr lang="en-Z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ZA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 Feb 2015 proposed by FSB</a:t>
                      </a:r>
                    </a:p>
                    <a:p>
                      <a:pPr marL="0" algn="l" defTabSz="914400" rtl="0" eaLnBrk="1" latinLnBrk="0" hangingPunct="1"/>
                      <a:r>
                        <a:rPr lang="en-ZA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(exemption pending)</a:t>
                      </a:r>
                      <a:endParaRPr lang="en-ZA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13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Proposed New License Category </a:t>
            </a:r>
            <a:br>
              <a:rPr lang="en-ZA" dirty="0" smtClean="0"/>
            </a:br>
            <a:r>
              <a:rPr lang="en-ZA" dirty="0" smtClean="0"/>
              <a:t>(Cat VI)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90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1600" i="1" u="sng" dirty="0" smtClean="0"/>
              <a:t>Timeline</a:t>
            </a:r>
          </a:p>
          <a:p>
            <a:pPr>
              <a:spcAft>
                <a:spcPts val="1200"/>
              </a:spcAft>
            </a:pPr>
            <a:r>
              <a:rPr lang="en-ZA" sz="1600" b="1" i="1" dirty="0" smtClean="0"/>
              <a:t>June 2011</a:t>
            </a:r>
            <a:r>
              <a:rPr lang="en-ZA" sz="1600" i="1" dirty="0" smtClean="0"/>
              <a:t>: New license category mooted by FSB for PE fund managers following issues with pension fund regulator around investment by SA pension funds </a:t>
            </a:r>
          </a:p>
          <a:p>
            <a:pPr>
              <a:spcAft>
                <a:spcPts val="1200"/>
              </a:spcAft>
            </a:pPr>
            <a:r>
              <a:rPr lang="en-ZA" sz="1600" b="1" i="1" dirty="0" smtClean="0"/>
              <a:t>Dec 2011</a:t>
            </a:r>
            <a:r>
              <a:rPr lang="en-ZA" sz="1600" i="1" dirty="0" smtClean="0"/>
              <a:t>: SAVCA drafted and submitted a specific Code of Conduct (</a:t>
            </a:r>
            <a:r>
              <a:rPr lang="en-ZA" sz="1600" i="1" dirty="0" err="1" smtClean="0"/>
              <a:t>CoC</a:t>
            </a:r>
            <a:r>
              <a:rPr lang="en-ZA" sz="1600" i="1" dirty="0" smtClean="0"/>
              <a:t>) to the FSB for consideration</a:t>
            </a:r>
          </a:p>
          <a:p>
            <a:pPr>
              <a:spcAft>
                <a:spcPts val="1200"/>
              </a:spcAft>
            </a:pPr>
            <a:r>
              <a:rPr lang="en-ZA" sz="1600" b="1" i="1" dirty="0" smtClean="0"/>
              <a:t>May 2012</a:t>
            </a:r>
            <a:r>
              <a:rPr lang="en-ZA" sz="1600" i="1" dirty="0" smtClean="0"/>
              <a:t>: FSB’s target date for implementation of new </a:t>
            </a:r>
            <a:r>
              <a:rPr lang="en-ZA" sz="1600" i="1" dirty="0" err="1" smtClean="0"/>
              <a:t>CoC</a:t>
            </a:r>
            <a:r>
              <a:rPr lang="en-ZA" sz="1600" i="1" dirty="0" smtClean="0"/>
              <a:t> (stated Jan 2012)</a:t>
            </a:r>
          </a:p>
          <a:p>
            <a:pPr>
              <a:spcAft>
                <a:spcPts val="1200"/>
              </a:spcAft>
            </a:pPr>
            <a:r>
              <a:rPr lang="en-ZA" sz="1600" b="1" i="1" dirty="0" smtClean="0"/>
              <a:t>Nov 2013</a:t>
            </a:r>
            <a:r>
              <a:rPr lang="en-ZA" sz="1600" i="1" dirty="0" smtClean="0"/>
              <a:t>: Meeting held with new FAIS registrar; project re-invigorated </a:t>
            </a:r>
          </a:p>
          <a:p>
            <a:pPr>
              <a:spcAft>
                <a:spcPts val="1200"/>
              </a:spcAft>
            </a:pPr>
            <a:r>
              <a:rPr lang="en-ZA" sz="1600" b="1" i="1" dirty="0" smtClean="0"/>
              <a:t>Mar 2014: </a:t>
            </a:r>
            <a:r>
              <a:rPr lang="en-ZA" sz="1600" i="1" dirty="0" smtClean="0"/>
              <a:t>FSB proposed a completely redrafted </a:t>
            </a:r>
            <a:r>
              <a:rPr lang="en-ZA" sz="1600" i="1" dirty="0" err="1" smtClean="0"/>
              <a:t>CoC</a:t>
            </a:r>
            <a:r>
              <a:rPr lang="en-ZA" sz="1600" i="1" dirty="0" smtClean="0"/>
              <a:t> for SAVCA’s consideration</a:t>
            </a:r>
          </a:p>
          <a:p>
            <a:pPr>
              <a:spcAft>
                <a:spcPts val="1200"/>
              </a:spcAft>
            </a:pPr>
            <a:r>
              <a:rPr lang="en-ZA" sz="1600" b="1" i="1" dirty="0" smtClean="0"/>
              <a:t>June 2014</a:t>
            </a:r>
            <a:r>
              <a:rPr lang="en-ZA" sz="1600" i="1" dirty="0" smtClean="0"/>
              <a:t>: SAVCA submitted an extensive mark-up</a:t>
            </a:r>
          </a:p>
          <a:p>
            <a:pPr>
              <a:spcAft>
                <a:spcPts val="1200"/>
              </a:spcAft>
            </a:pPr>
            <a:r>
              <a:rPr lang="en-ZA" sz="1600" b="1" i="1" dirty="0" smtClean="0"/>
              <a:t>July 2014</a:t>
            </a:r>
            <a:r>
              <a:rPr lang="en-ZA" sz="1600" i="1" dirty="0" smtClean="0"/>
              <a:t>: Awaiting response</a:t>
            </a:r>
            <a:endParaRPr lang="en-ZA" sz="1600" i="1" dirty="0"/>
          </a:p>
        </p:txBody>
      </p:sp>
    </p:spTree>
    <p:extLst>
      <p:ext uri="{BB962C8B-B14F-4D97-AF65-F5344CB8AC3E}">
        <p14:creationId xmlns:p14="http://schemas.microsoft.com/office/powerpoint/2010/main" val="249880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1598" y="125759"/>
            <a:ext cx="6925202" cy="998985"/>
          </a:xfrm>
        </p:spPr>
        <p:txBody>
          <a:bodyPr>
            <a:normAutofit/>
          </a:bodyPr>
          <a:lstStyle/>
          <a:p>
            <a:r>
              <a:rPr lang="en-ZA" dirty="0" smtClean="0"/>
              <a:t>Agenda</a:t>
            </a:r>
            <a:endParaRPr lang="en-ZA" dirty="0"/>
          </a:p>
        </p:txBody>
      </p:sp>
      <p:sp>
        <p:nvSpPr>
          <p:cNvPr id="4" name="Rectangle 3"/>
          <p:cNvSpPr/>
          <p:nvPr/>
        </p:nvSpPr>
        <p:spPr>
          <a:xfrm>
            <a:off x="432000" y="1449000"/>
            <a:ext cx="8254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b="1" dirty="0"/>
              <a:t>Welcome</a:t>
            </a:r>
            <a:r>
              <a:rPr lang="en-ZA" dirty="0"/>
              <a:t>	</a:t>
            </a:r>
            <a:r>
              <a:rPr lang="en-ZA" dirty="0" smtClean="0"/>
              <a:t>			</a:t>
            </a:r>
            <a:r>
              <a:rPr lang="en-ZA" dirty="0" smtClean="0">
                <a:solidFill>
                  <a:schemeClr val="accent4">
                    <a:lumMod val="50000"/>
                  </a:schemeClr>
                </a:solidFill>
              </a:rPr>
              <a:t>Erika </a:t>
            </a:r>
            <a:r>
              <a:rPr lang="en-ZA" dirty="0">
                <a:solidFill>
                  <a:schemeClr val="accent4">
                    <a:lumMod val="50000"/>
                  </a:schemeClr>
                </a:solidFill>
              </a:rPr>
              <a:t>van der </a:t>
            </a:r>
            <a:r>
              <a:rPr lang="en-ZA" dirty="0" smtClean="0">
                <a:solidFill>
                  <a:schemeClr val="accent4">
                    <a:lumMod val="50000"/>
                  </a:schemeClr>
                </a:solidFill>
              </a:rPr>
              <a:t>Merwe</a:t>
            </a:r>
            <a:endParaRPr lang="en-ZA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ZA" dirty="0">
                <a:solidFill>
                  <a:schemeClr val="accent4">
                    <a:lumMod val="50000"/>
                  </a:schemeClr>
                </a:solidFill>
              </a:rPr>
              <a:t>	</a:t>
            </a:r>
          </a:p>
          <a:p>
            <a:r>
              <a:rPr lang="en-ZA" b="1" dirty="0"/>
              <a:t>Taxation and SARS Reporting:	</a:t>
            </a:r>
          </a:p>
          <a:p>
            <a:r>
              <a:rPr lang="en-ZA" dirty="0"/>
              <a:t>FATCA					</a:t>
            </a:r>
            <a:r>
              <a:rPr lang="en-ZA" dirty="0">
                <a:solidFill>
                  <a:schemeClr val="accent4">
                    <a:lumMod val="50000"/>
                  </a:schemeClr>
                </a:solidFill>
              </a:rPr>
              <a:t>Craig </a:t>
            </a:r>
            <a:r>
              <a:rPr lang="en-ZA" dirty="0" smtClean="0">
                <a:solidFill>
                  <a:schemeClr val="accent4">
                    <a:lumMod val="50000"/>
                  </a:schemeClr>
                </a:solidFill>
              </a:rPr>
              <a:t>Dreyer</a:t>
            </a:r>
          </a:p>
          <a:p>
            <a:r>
              <a:rPr lang="en-ZA" dirty="0" smtClean="0"/>
              <a:t>Section </a:t>
            </a:r>
            <a:r>
              <a:rPr lang="en-ZA" dirty="0"/>
              <a:t>23N of </a:t>
            </a:r>
            <a:r>
              <a:rPr lang="en-ZA" dirty="0" smtClean="0"/>
              <a:t>Income </a:t>
            </a:r>
            <a:r>
              <a:rPr lang="en-ZA" dirty="0"/>
              <a:t>Tax Act	</a:t>
            </a:r>
            <a:r>
              <a:rPr lang="en-ZA" dirty="0" smtClean="0"/>
              <a:t>	</a:t>
            </a:r>
            <a:r>
              <a:rPr lang="en-ZA" dirty="0" smtClean="0">
                <a:solidFill>
                  <a:schemeClr val="accent4">
                    <a:lumMod val="50000"/>
                  </a:schemeClr>
                </a:solidFill>
              </a:rPr>
              <a:t>Craig Dreyer</a:t>
            </a:r>
            <a:endParaRPr lang="en-ZA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ZA" dirty="0"/>
              <a:t>IT3	</a:t>
            </a:r>
            <a:r>
              <a:rPr lang="en-ZA" dirty="0" smtClean="0"/>
              <a:t>				</a:t>
            </a:r>
            <a:r>
              <a:rPr lang="en-ZA" dirty="0" smtClean="0">
                <a:solidFill>
                  <a:schemeClr val="accent4">
                    <a:lumMod val="50000"/>
                  </a:schemeClr>
                </a:solidFill>
              </a:rPr>
              <a:t>Craig </a:t>
            </a:r>
            <a:r>
              <a:rPr lang="en-ZA" dirty="0">
                <a:solidFill>
                  <a:schemeClr val="accent4">
                    <a:lumMod val="50000"/>
                  </a:schemeClr>
                </a:solidFill>
              </a:rPr>
              <a:t>Dreyer</a:t>
            </a:r>
          </a:p>
          <a:p>
            <a:r>
              <a:rPr lang="en-ZA" dirty="0"/>
              <a:t>Dividend-Withholding Tax	</a:t>
            </a:r>
            <a:r>
              <a:rPr lang="en-ZA" dirty="0" smtClean="0"/>
              <a:t>		</a:t>
            </a:r>
            <a:r>
              <a:rPr lang="en-ZA" dirty="0" smtClean="0">
                <a:solidFill>
                  <a:schemeClr val="accent4">
                    <a:lumMod val="50000"/>
                  </a:schemeClr>
                </a:solidFill>
              </a:rPr>
              <a:t>Craig </a:t>
            </a:r>
            <a:r>
              <a:rPr lang="en-ZA" dirty="0">
                <a:solidFill>
                  <a:schemeClr val="accent4">
                    <a:lumMod val="50000"/>
                  </a:schemeClr>
                </a:solidFill>
              </a:rPr>
              <a:t>Dreyer, Richard </a:t>
            </a:r>
            <a:r>
              <a:rPr lang="en-ZA" dirty="0" err="1">
                <a:solidFill>
                  <a:schemeClr val="accent4">
                    <a:lumMod val="50000"/>
                  </a:schemeClr>
                </a:solidFill>
              </a:rPr>
              <a:t>Flett</a:t>
            </a:r>
            <a:endParaRPr lang="en-ZA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ZA" dirty="0"/>
              <a:t>Interest-Withholding Tax	</a:t>
            </a:r>
            <a:r>
              <a:rPr lang="en-ZA" dirty="0" smtClean="0"/>
              <a:t>		</a:t>
            </a:r>
            <a:r>
              <a:rPr lang="en-ZA" dirty="0" smtClean="0">
                <a:solidFill>
                  <a:schemeClr val="accent4">
                    <a:lumMod val="50000"/>
                  </a:schemeClr>
                </a:solidFill>
              </a:rPr>
              <a:t>Craig </a:t>
            </a:r>
            <a:r>
              <a:rPr lang="en-ZA" dirty="0">
                <a:solidFill>
                  <a:schemeClr val="accent4">
                    <a:lumMod val="50000"/>
                  </a:schemeClr>
                </a:solidFill>
              </a:rPr>
              <a:t>Dreyer, Richard </a:t>
            </a:r>
            <a:r>
              <a:rPr lang="en-ZA" dirty="0" err="1">
                <a:solidFill>
                  <a:schemeClr val="accent4">
                    <a:lumMod val="50000"/>
                  </a:schemeClr>
                </a:solidFill>
              </a:rPr>
              <a:t>Flett</a:t>
            </a:r>
            <a:endParaRPr lang="en-ZA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ZA" dirty="0"/>
              <a:t>	</a:t>
            </a:r>
          </a:p>
          <a:p>
            <a:r>
              <a:rPr lang="en-ZA" b="1" dirty="0"/>
              <a:t>Licencing and marketing matters:</a:t>
            </a:r>
            <a:r>
              <a:rPr lang="en-ZA" dirty="0"/>
              <a:t>	</a:t>
            </a:r>
          </a:p>
          <a:p>
            <a:r>
              <a:rPr lang="en-ZA" dirty="0"/>
              <a:t>FSB Licence Category for Private Equity	</a:t>
            </a:r>
            <a:r>
              <a:rPr lang="en-ZA" dirty="0">
                <a:solidFill>
                  <a:schemeClr val="accent4">
                    <a:lumMod val="50000"/>
                  </a:schemeClr>
                </a:solidFill>
              </a:rPr>
              <a:t>Richard </a:t>
            </a:r>
            <a:r>
              <a:rPr lang="en-ZA" dirty="0" err="1">
                <a:solidFill>
                  <a:schemeClr val="accent4">
                    <a:lumMod val="50000"/>
                  </a:schemeClr>
                </a:solidFill>
              </a:rPr>
              <a:t>Flett</a:t>
            </a:r>
            <a:endParaRPr lang="en-ZA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ZA" dirty="0"/>
              <a:t>AIFMD	</a:t>
            </a:r>
            <a:r>
              <a:rPr lang="en-ZA" dirty="0" smtClean="0"/>
              <a:t>				</a:t>
            </a:r>
            <a:r>
              <a:rPr lang="en-ZA" dirty="0" smtClean="0">
                <a:solidFill>
                  <a:schemeClr val="accent4">
                    <a:lumMod val="50000"/>
                  </a:schemeClr>
                </a:solidFill>
              </a:rPr>
              <a:t>J-P </a:t>
            </a:r>
            <a:r>
              <a:rPr lang="en-ZA" dirty="0" err="1">
                <a:solidFill>
                  <a:schemeClr val="accent4">
                    <a:lumMod val="50000"/>
                  </a:schemeClr>
                </a:solidFill>
              </a:rPr>
              <a:t>Fourie</a:t>
            </a:r>
            <a:endParaRPr lang="en-ZA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ZA" dirty="0"/>
              <a:t>	</a:t>
            </a:r>
          </a:p>
          <a:p>
            <a:r>
              <a:rPr lang="en-ZA" b="1" dirty="0"/>
              <a:t>BEE:</a:t>
            </a:r>
            <a:r>
              <a:rPr lang="en-ZA" dirty="0"/>
              <a:t>	</a:t>
            </a:r>
          </a:p>
          <a:p>
            <a:r>
              <a:rPr lang="en-ZA" dirty="0"/>
              <a:t>Generic DTI BEE codes and the FSC Codes	</a:t>
            </a:r>
            <a:r>
              <a:rPr lang="en-ZA" dirty="0">
                <a:solidFill>
                  <a:schemeClr val="accent4">
                    <a:lumMod val="50000"/>
                  </a:schemeClr>
                </a:solidFill>
              </a:rPr>
              <a:t>Danny </a:t>
            </a:r>
            <a:r>
              <a:rPr lang="en-ZA" dirty="0" smtClean="0">
                <a:solidFill>
                  <a:schemeClr val="accent4">
                    <a:lumMod val="50000"/>
                  </a:schemeClr>
                </a:solidFill>
              </a:rPr>
              <a:t>Hatfield</a:t>
            </a:r>
          </a:p>
          <a:p>
            <a:endParaRPr lang="en-ZA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0721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What’s in the Draft </a:t>
            </a:r>
            <a:r>
              <a:rPr lang="en-ZA" dirty="0" err="1" smtClean="0"/>
              <a:t>CoC</a:t>
            </a:r>
            <a:r>
              <a:rPr lang="en-ZA" dirty="0" smtClean="0"/>
              <a:t>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9000"/>
            <a:ext cx="8229600" cy="5040000"/>
          </a:xfrm>
        </p:spPr>
        <p:txBody>
          <a:bodyPr>
            <a:normAutofit/>
          </a:bodyPr>
          <a:lstStyle/>
          <a:p>
            <a:r>
              <a:rPr lang="en-ZA" sz="1800" dirty="0"/>
              <a:t>Regulates the manager, but the fund </a:t>
            </a:r>
            <a:r>
              <a:rPr lang="en-ZA" sz="1800" dirty="0" smtClean="0"/>
              <a:t>is also implicated</a:t>
            </a:r>
            <a:endParaRPr lang="en-ZA" sz="1800" dirty="0"/>
          </a:p>
          <a:p>
            <a:pPr>
              <a:spcBef>
                <a:spcPts val="1200"/>
              </a:spcBef>
            </a:pPr>
            <a:r>
              <a:rPr lang="en-ZA" sz="1800" dirty="0" smtClean="0"/>
              <a:t>Borrows heavily from EU’s AIFMD</a:t>
            </a:r>
          </a:p>
          <a:p>
            <a:pPr lvl="1"/>
            <a:r>
              <a:rPr lang="en-ZA" sz="1400" dirty="0" smtClean="0"/>
              <a:t>Terminology not obviously compatible with FAIS Act </a:t>
            </a:r>
            <a:r>
              <a:rPr lang="en-ZA" sz="1400" dirty="0" err="1" smtClean="0"/>
              <a:t>eg</a:t>
            </a:r>
            <a:r>
              <a:rPr lang="en-ZA" sz="1400" dirty="0" smtClean="0"/>
              <a:t> FSP becomes “fund manager”</a:t>
            </a:r>
          </a:p>
          <a:p>
            <a:pPr lvl="1"/>
            <a:r>
              <a:rPr lang="en-ZA" sz="1400" dirty="0" smtClean="0"/>
              <a:t>Hedge fund orientation</a:t>
            </a:r>
          </a:p>
          <a:p>
            <a:pPr>
              <a:spcBef>
                <a:spcPts val="1200"/>
              </a:spcBef>
            </a:pPr>
            <a:r>
              <a:rPr lang="en-ZA" sz="1800" dirty="0"/>
              <a:t>Heavy emphasis on:</a:t>
            </a:r>
          </a:p>
          <a:p>
            <a:pPr lvl="1"/>
            <a:r>
              <a:rPr lang="en-ZA" sz="1400" dirty="0" smtClean="0"/>
              <a:t>Conflicts of interest</a:t>
            </a:r>
          </a:p>
          <a:p>
            <a:pPr lvl="1"/>
            <a:r>
              <a:rPr lang="en-ZA" sz="1400" dirty="0" smtClean="0"/>
              <a:t>Remuneration &amp; reward of personnel</a:t>
            </a:r>
          </a:p>
          <a:p>
            <a:pPr lvl="1"/>
            <a:r>
              <a:rPr lang="en-ZA" sz="1400" dirty="0" smtClean="0"/>
              <a:t>Upfront disclosures to investors</a:t>
            </a:r>
          </a:p>
          <a:p>
            <a:pPr lvl="1"/>
            <a:r>
              <a:rPr lang="en-ZA" sz="1400" dirty="0" smtClean="0"/>
              <a:t>Periodic reporting to investors (quarterly is the standard)</a:t>
            </a:r>
          </a:p>
          <a:p>
            <a:pPr lvl="1"/>
            <a:r>
              <a:rPr lang="en-ZA" sz="1400" dirty="0" smtClean="0"/>
              <a:t>Hedge </a:t>
            </a:r>
            <a:r>
              <a:rPr lang="en-ZA" sz="1400" dirty="0"/>
              <a:t>fund </a:t>
            </a:r>
            <a:r>
              <a:rPr lang="en-ZA" sz="1400" dirty="0" smtClean="0"/>
              <a:t>style</a:t>
            </a:r>
            <a:r>
              <a:rPr lang="en-ZA" sz="1400" dirty="0"/>
              <a:t> </a:t>
            </a:r>
            <a:r>
              <a:rPr lang="en-ZA" sz="1400" dirty="0" smtClean="0"/>
              <a:t>risk management, including leverage limits (fund not investees)</a:t>
            </a:r>
          </a:p>
          <a:p>
            <a:pPr lvl="1"/>
            <a:r>
              <a:rPr lang="en-ZA" sz="1400" dirty="0" smtClean="0"/>
              <a:t>Valuations</a:t>
            </a:r>
            <a:endParaRPr lang="en-ZA" sz="1800" dirty="0"/>
          </a:p>
          <a:p>
            <a:pPr>
              <a:spcBef>
                <a:spcPts val="1200"/>
              </a:spcBef>
            </a:pPr>
            <a:r>
              <a:rPr lang="en-ZA" sz="1800" dirty="0"/>
              <a:t>Open Issues</a:t>
            </a:r>
          </a:p>
          <a:p>
            <a:pPr lvl="1"/>
            <a:r>
              <a:rPr lang="en-ZA" sz="1400" dirty="0" smtClean="0"/>
              <a:t>Frequency of independent valuations</a:t>
            </a:r>
          </a:p>
          <a:p>
            <a:pPr lvl="1"/>
            <a:r>
              <a:rPr lang="en-ZA" sz="1400" dirty="0" smtClean="0"/>
              <a:t>External custodian requirement</a:t>
            </a:r>
          </a:p>
          <a:p>
            <a:pPr lvl="1"/>
            <a:r>
              <a:rPr lang="en-ZA" sz="1400" dirty="0" smtClean="0"/>
              <a:t>FAIS Fit &amp; Proper requirements: academic qualifications, experience, regulatory exams, solvency and liquidity ratios</a:t>
            </a:r>
          </a:p>
          <a:p>
            <a:pPr lvl="1"/>
            <a:r>
              <a:rPr lang="en-ZA" sz="1400" dirty="0" smtClean="0"/>
              <a:t>Grandfathering of existing PE funds</a:t>
            </a:r>
          </a:p>
        </p:txBody>
      </p:sp>
    </p:spTree>
    <p:extLst>
      <p:ext uri="{BB962C8B-B14F-4D97-AF65-F5344CB8AC3E}">
        <p14:creationId xmlns:p14="http://schemas.microsoft.com/office/powerpoint/2010/main" val="360683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Some Structural Consequences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1800" dirty="0" smtClean="0"/>
              <a:t>A Cat VI </a:t>
            </a:r>
            <a:r>
              <a:rPr lang="en-ZA" sz="1800" dirty="0"/>
              <a:t>licensed entity must </a:t>
            </a:r>
            <a:r>
              <a:rPr lang="en-ZA" sz="1800" dirty="0" smtClean="0"/>
              <a:t>perform “investment management” </a:t>
            </a:r>
          </a:p>
          <a:p>
            <a:pPr lvl="1"/>
            <a:r>
              <a:rPr lang="en-ZA" sz="1400" dirty="0" smtClean="0"/>
              <a:t>“Portfolio management”: taking investment/divestment decisions; and/or</a:t>
            </a:r>
          </a:p>
          <a:p>
            <a:pPr lvl="1"/>
            <a:r>
              <a:rPr lang="en-ZA" sz="1400" dirty="0" smtClean="0"/>
              <a:t>“Risk management”: establishing policies &amp; procedures for managing risks</a:t>
            </a:r>
          </a:p>
          <a:p>
            <a:pPr lvl="1"/>
            <a:endParaRPr lang="en-ZA" sz="1400" dirty="0"/>
          </a:p>
          <a:p>
            <a:r>
              <a:rPr lang="en-ZA" sz="1800" dirty="0" smtClean="0"/>
              <a:t>In typical fund structures, this means the GP/Trustee </a:t>
            </a:r>
            <a:r>
              <a:rPr lang="en-ZA" sz="1800" dirty="0"/>
              <a:t>must </a:t>
            </a:r>
            <a:r>
              <a:rPr lang="en-ZA" sz="1800" dirty="0" smtClean="0"/>
              <a:t>delegate investment decisions to </a:t>
            </a:r>
            <a:r>
              <a:rPr lang="en-ZA" sz="1800" dirty="0"/>
              <a:t>the </a:t>
            </a:r>
            <a:r>
              <a:rPr lang="en-ZA" sz="1800" dirty="0" smtClean="0"/>
              <a:t>Manager/Advisor in future</a:t>
            </a:r>
          </a:p>
          <a:p>
            <a:pPr lvl="1"/>
            <a:r>
              <a:rPr lang="en-ZA" sz="1400" i="1" dirty="0" smtClean="0"/>
              <a:t>Existing </a:t>
            </a:r>
            <a:r>
              <a:rPr lang="en-ZA" sz="1400" i="1" dirty="0"/>
              <a:t>PE funds may need changes to fund </a:t>
            </a:r>
            <a:r>
              <a:rPr lang="en-ZA" sz="1400" i="1" dirty="0" smtClean="0"/>
              <a:t>documentation to permit this</a:t>
            </a:r>
            <a:endParaRPr lang="en-ZA" sz="1400" i="1" dirty="0"/>
          </a:p>
          <a:p>
            <a:endParaRPr lang="en-ZA" sz="1800" dirty="0"/>
          </a:p>
          <a:p>
            <a:r>
              <a:rPr lang="en-ZA" sz="1800" dirty="0" smtClean="0"/>
              <a:t>Unclear if Cat VI will include financial advice </a:t>
            </a:r>
          </a:p>
          <a:p>
            <a:pPr lvl="1"/>
            <a:r>
              <a:rPr lang="en-ZA" sz="1400" dirty="0" smtClean="0"/>
              <a:t>Some managers may </a:t>
            </a:r>
            <a:r>
              <a:rPr lang="en-ZA" sz="1400" dirty="0"/>
              <a:t>still </a:t>
            </a:r>
            <a:r>
              <a:rPr lang="en-ZA" sz="1400" dirty="0" smtClean="0"/>
              <a:t>want/need </a:t>
            </a:r>
            <a:r>
              <a:rPr lang="en-ZA" sz="1400" dirty="0"/>
              <a:t>a Cat I license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6539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 Cautionary Note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2000" dirty="0" smtClean="0"/>
              <a:t>Twin Peaks is coming……..</a:t>
            </a:r>
          </a:p>
          <a:p>
            <a:pPr lvl="1"/>
            <a:r>
              <a:rPr lang="en-ZA" sz="1400" dirty="0" smtClean="0"/>
              <a:t>Prudential regulation: SARB</a:t>
            </a:r>
          </a:p>
          <a:p>
            <a:pPr lvl="1"/>
            <a:r>
              <a:rPr lang="en-ZA" sz="1400" dirty="0" smtClean="0"/>
              <a:t>Market conduct regulation: FSB </a:t>
            </a:r>
          </a:p>
          <a:p>
            <a:pPr lvl="1"/>
            <a:endParaRPr lang="en-ZA" sz="1800" dirty="0" smtClean="0"/>
          </a:p>
          <a:p>
            <a:r>
              <a:rPr lang="en-ZA" sz="2000" dirty="0" smtClean="0"/>
              <a:t>FAIS likely to be consolidated into a new Act regulating market conduct across all kinds of financial services</a:t>
            </a:r>
          </a:p>
          <a:p>
            <a:endParaRPr lang="en-ZA" sz="2000" dirty="0" smtClean="0"/>
          </a:p>
          <a:p>
            <a:r>
              <a:rPr lang="en-ZA" sz="2000" dirty="0" smtClean="0"/>
              <a:t>Timing uncertain</a:t>
            </a:r>
            <a:endParaRPr lang="en-ZA" sz="2000" dirty="0"/>
          </a:p>
        </p:txBody>
      </p:sp>
    </p:spTree>
    <p:extLst>
      <p:ext uri="{BB962C8B-B14F-4D97-AF65-F5344CB8AC3E}">
        <p14:creationId xmlns:p14="http://schemas.microsoft.com/office/powerpoint/2010/main" val="370607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61"/>
          <a:stretch/>
        </p:blipFill>
        <p:spPr>
          <a:xfrm flipV="1">
            <a:off x="0" y="-1"/>
            <a:ext cx="9144000" cy="1196752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 rot="5400000">
            <a:off x="-841672" y="841672"/>
            <a:ext cx="3068962" cy="1385617"/>
          </a:xfrm>
          <a:prstGeom prst="rtTriangle">
            <a:avLst/>
          </a:prstGeom>
          <a:solidFill>
            <a:srgbClr val="9CA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78447" l="0" r="100000">
                        <a14:foregroundMark x1="11915" y1="38352" x2="11915" y2="38352"/>
                        <a14:foregroundMark x1="9532" y1="41521" x2="9532" y2="41521"/>
                        <a14:foregroundMark x1="13362" y1="55626" x2="13362" y2="55626"/>
                        <a14:foregroundMark x1="14298" y1="52615" x2="14298" y2="52615"/>
                        <a14:foregroundMark x1="14298" y1="52139" x2="14298" y2="52139"/>
                        <a14:foregroundMark x1="30553" y1="49921" x2="30553" y2="49921"/>
                        <a14:foregroundMark x1="30553" y1="49921" x2="30553" y2="49921"/>
                        <a14:foregroundMark x1="29106" y1="45483" x2="29106" y2="45483"/>
                        <a14:foregroundMark x1="29106" y1="45483" x2="29106" y2="45483"/>
                        <a14:foregroundMark x1="27915" y1="39144" x2="27915" y2="39144"/>
                        <a14:foregroundMark x1="27915" y1="39144" x2="27915" y2="39144"/>
                        <a14:foregroundMark x1="29787" y1="57845" x2="29787" y2="57845"/>
                        <a14:foregroundMark x1="29787" y1="57845" x2="29787" y2="57845"/>
                        <a14:foregroundMark x1="27660" y1="52615" x2="27660" y2="52615"/>
                        <a14:foregroundMark x1="27660" y1="52139" x2="27660" y2="52139"/>
                        <a14:foregroundMark x1="25021" y1="57528" x2="25021" y2="57528"/>
                        <a14:foregroundMark x1="25021" y1="57528" x2="25021" y2="57528"/>
                        <a14:foregroundMark x1="42213" y1="50872" x2="42213" y2="50872"/>
                        <a14:foregroundMark x1="42213" y1="50872" x2="42213" y2="50872"/>
                        <a14:foregroundMark x1="45617" y1="61014" x2="45617" y2="61014"/>
                        <a14:foregroundMark x1="45617" y1="61490" x2="45617" y2="61490"/>
                        <a14:foregroundMark x1="47234" y1="44532" x2="47234" y2="44532"/>
                        <a14:foregroundMark x1="47234" y1="44532" x2="47234" y2="44532"/>
                        <a14:foregroundMark x1="47745" y1="41046" x2="47745" y2="41046"/>
                        <a14:foregroundMark x1="47745" y1="41046" x2="47745" y2="41046"/>
                        <a14:foregroundMark x1="48511" y1="38352" x2="48511" y2="38352"/>
                        <a14:foregroundMark x1="48511" y1="38352" x2="48511" y2="38352"/>
                        <a14:foregroundMark x1="41787" y1="42789" x2="41787" y2="42789"/>
                        <a14:foregroundMark x1="41787" y1="42789" x2="41787" y2="42789"/>
                        <a14:foregroundMark x1="58043" y1="49921" x2="58043" y2="49921"/>
                        <a14:foregroundMark x1="58043" y1="49921" x2="58043" y2="49921"/>
                        <a14:foregroundMark x1="59915" y1="39620" x2="59915" y2="39620"/>
                        <a14:foregroundMark x1="59915" y1="39620" x2="59915" y2="39620"/>
                        <a14:foregroundMark x1="62553" y1="38827" x2="62553" y2="38827"/>
                        <a14:foregroundMark x1="62553" y1="38827" x2="62553" y2="38827"/>
                        <a14:foregroundMark x1="60426" y1="62441" x2="60426" y2="62441"/>
                        <a14:foregroundMark x1="60426" y1="62441" x2="60426" y2="62441"/>
                        <a14:foregroundMark x1="58723" y1="56577" x2="58723" y2="56577"/>
                        <a14:foregroundMark x1="58723" y1="56577" x2="58723" y2="56577"/>
                        <a14:foregroundMark x1="78128" y1="41046" x2="78128" y2="41046"/>
                        <a14:foregroundMark x1="78128" y1="41046" x2="78128" y2="41046"/>
                        <a14:foregroundMark x1="76426" y1="50872" x2="76426" y2="50872"/>
                        <a14:foregroundMark x1="76426" y1="50872" x2="76426" y2="50872"/>
                        <a14:foregroundMark x1="78638" y1="57528" x2="78638" y2="57528"/>
                        <a14:foregroundMark x1="78809" y1="57528" x2="78809" y2="57528"/>
                        <a14:foregroundMark x1="79319" y1="49445" x2="79319" y2="49445"/>
                        <a14:foregroundMark x1="78809" y1="48970" x2="78809" y2="48970"/>
                        <a14:foregroundMark x1="74043" y1="59271" x2="74043" y2="59271"/>
                        <a14:foregroundMark x1="74043" y1="59271" x2="74043" y2="59271"/>
                        <a14:foregroundMark x1="75489" y1="44057" x2="75489" y2="44057"/>
                        <a14:foregroundMark x1="75489" y1="44057" x2="75489" y2="44057"/>
                        <a14:foregroundMark x1="76170" y1="38352" x2="76170" y2="38352"/>
                        <a14:foregroundMark x1="76170" y1="38352" x2="76170" y2="38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0" y="89738"/>
            <a:ext cx="1200089" cy="644473"/>
          </a:xfrm>
          <a:prstGeom prst="rect">
            <a:avLst/>
          </a:prstGeom>
        </p:spPr>
      </p:pic>
      <p:sp>
        <p:nvSpPr>
          <p:cNvPr id="10" name="Text Placeholder 2"/>
          <p:cNvSpPr txBox="1">
            <a:spLocks/>
          </p:cNvSpPr>
          <p:nvPr/>
        </p:nvSpPr>
        <p:spPr>
          <a:xfrm>
            <a:off x="756321" y="1989000"/>
            <a:ext cx="7772400" cy="15001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600" b="1" kern="1200">
                <a:solidFill>
                  <a:srgbClr val="293074"/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2800" dirty="0" smtClean="0"/>
              <a:t>AIFMD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161964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Alternative Investment Fund Manager Directive (AIFMD) authorisation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9000"/>
            <a:ext cx="8229600" cy="4860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ZA" sz="1800" b="1" dirty="0" smtClean="0"/>
              <a:t>Background</a:t>
            </a:r>
          </a:p>
          <a:p>
            <a:r>
              <a:rPr lang="en-ZA" sz="1800" dirty="0" smtClean="0"/>
              <a:t>AIFMD aims to create a harmonised regulatory framework for management and marketing of PE, VC and other alternative investment funds (AIF’s) in the EU – </a:t>
            </a:r>
            <a:r>
              <a:rPr lang="en-ZA" sz="1800" i="1" dirty="0" smtClean="0"/>
              <a:t>so it is complicated </a:t>
            </a:r>
          </a:p>
          <a:p>
            <a:pPr marL="0" indent="0">
              <a:buNone/>
            </a:pPr>
            <a:endParaRPr lang="en-ZA" sz="1800" dirty="0" smtClean="0"/>
          </a:p>
          <a:p>
            <a:r>
              <a:rPr lang="en-ZA" sz="1800" dirty="0" smtClean="0"/>
              <a:t>Came into force on 22 July 2011, member states had 24 months to transpose the details into national law (22 July 2013) </a:t>
            </a:r>
            <a:r>
              <a:rPr lang="en-ZA" sz="1800" i="1" dirty="0" smtClean="0"/>
              <a:t>– not all have done so yet</a:t>
            </a:r>
            <a:endParaRPr lang="en-ZA" sz="1400" i="1" dirty="0" smtClean="0"/>
          </a:p>
          <a:p>
            <a:pPr lvl="1"/>
            <a:endParaRPr lang="en-ZA" sz="1400" dirty="0" smtClean="0"/>
          </a:p>
          <a:p>
            <a:r>
              <a:rPr lang="en-ZA" sz="1800" dirty="0" smtClean="0"/>
              <a:t>Most SAVCA members are non-European Economic Area AIF’s managed by non-European </a:t>
            </a:r>
            <a:r>
              <a:rPr lang="en-ZA" sz="1800" dirty="0"/>
              <a:t>Economic Area </a:t>
            </a:r>
            <a:r>
              <a:rPr lang="en-ZA" sz="1800" dirty="0" smtClean="0"/>
              <a:t>AIFM – </a:t>
            </a:r>
            <a:r>
              <a:rPr lang="en-ZA" sz="1800" i="1" dirty="0" smtClean="0"/>
              <a:t>SA visa requirements apply, but no concept of a Schengen </a:t>
            </a:r>
            <a:r>
              <a:rPr lang="en-ZA" sz="1800" i="1" dirty="0"/>
              <a:t>Visa yet </a:t>
            </a:r>
            <a:r>
              <a:rPr lang="en-ZA" sz="1800" i="1" dirty="0" smtClean="0"/>
              <a:t>(general passport expected </a:t>
            </a:r>
            <a:r>
              <a:rPr lang="en-ZA" sz="1800" i="1" dirty="0"/>
              <a:t>only in </a:t>
            </a:r>
            <a:r>
              <a:rPr lang="en-ZA" sz="1800" i="1" dirty="0" smtClean="0"/>
              <a:t>2015 at earliest)</a:t>
            </a:r>
          </a:p>
          <a:p>
            <a:endParaRPr lang="en-ZA" sz="1800" i="1" dirty="0"/>
          </a:p>
          <a:p>
            <a:r>
              <a:rPr lang="en-ZA" sz="1800" dirty="0" smtClean="0"/>
              <a:t>Until the passport non-EU managers/funds are able to fund raise in EU in accordance with the national laws (national placement regimes) – </a:t>
            </a:r>
            <a:r>
              <a:rPr lang="en-ZA" sz="1800" i="1" dirty="0"/>
              <a:t>compliance in </a:t>
            </a:r>
            <a:r>
              <a:rPr lang="en-ZA" sz="1800" i="1" dirty="0" smtClean="0"/>
              <a:t>one EU country does not equal compliance in others</a:t>
            </a:r>
          </a:p>
          <a:p>
            <a:endParaRPr lang="en-ZA" sz="1800" dirty="0" smtClean="0"/>
          </a:p>
        </p:txBody>
      </p:sp>
    </p:spTree>
    <p:extLst>
      <p:ext uri="{BB962C8B-B14F-4D97-AF65-F5344CB8AC3E}">
        <p14:creationId xmlns:p14="http://schemas.microsoft.com/office/powerpoint/2010/main" val="364546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Time line</a:t>
            </a:r>
            <a:endParaRPr lang="en-Z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36" t="9669" r="13954" b="12556"/>
          <a:stretch/>
        </p:blipFill>
        <p:spPr bwMode="auto">
          <a:xfrm>
            <a:off x="252000" y="1260616"/>
            <a:ext cx="8460000" cy="525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/>
          <p:cNvSpPr/>
          <p:nvPr/>
        </p:nvSpPr>
        <p:spPr>
          <a:xfrm>
            <a:off x="1512000" y="4329000"/>
            <a:ext cx="7380000" cy="734400"/>
          </a:xfrm>
          <a:prstGeom prst="ellipse">
            <a:avLst/>
          </a:prstGeom>
          <a:noFill/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002979" y="5782760"/>
            <a:ext cx="4527600" cy="734400"/>
          </a:xfrm>
          <a:prstGeom prst="ellipse">
            <a:avLst/>
          </a:prstGeom>
          <a:noFill/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112000" y="1242387"/>
            <a:ext cx="1800000" cy="734400"/>
          </a:xfrm>
          <a:prstGeom prst="ellipse">
            <a:avLst/>
          </a:prstGeom>
          <a:noFill/>
          <a:ln w="762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2000" y="6337160"/>
            <a:ext cx="2880000" cy="360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ZA" sz="700" dirty="0" smtClean="0"/>
              <a:t>Source: EVCA AIFMD 3</a:t>
            </a:r>
            <a:r>
              <a:rPr lang="en-ZA" sz="700" baseline="30000" dirty="0" smtClean="0"/>
              <a:t>rd</a:t>
            </a:r>
            <a:r>
              <a:rPr lang="en-ZA" sz="700" dirty="0" smtClean="0"/>
              <a:t> Country paper, </a:t>
            </a:r>
            <a:r>
              <a:rPr lang="en-ZA" sz="700" dirty="0"/>
              <a:t>2</a:t>
            </a:r>
            <a:r>
              <a:rPr lang="en-ZA" sz="700" dirty="0" smtClean="0"/>
              <a:t> December 2013 </a:t>
            </a:r>
            <a:endParaRPr lang="en-ZA" sz="7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839811" y="1242387"/>
            <a:ext cx="540000" cy="36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rgbClr val="293074"/>
                </a:solidFill>
                <a:latin typeface="Myriad Pro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293074"/>
                </a:solidFill>
                <a:latin typeface="Myriad Pro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rgbClr val="293074"/>
                </a:solidFill>
                <a:latin typeface="Myriad Pro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rgbClr val="293074"/>
                </a:solidFill>
                <a:latin typeface="Myriad Pro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rgbClr val="293074"/>
                </a:solidFill>
                <a:latin typeface="Myriad Pro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ZA" sz="4400" b="1" dirty="0" smtClean="0"/>
              <a:t>?</a:t>
            </a:r>
            <a:endParaRPr lang="en-ZA" sz="4400" b="1" dirty="0"/>
          </a:p>
        </p:txBody>
      </p:sp>
    </p:spTree>
    <p:extLst>
      <p:ext uri="{BB962C8B-B14F-4D97-AF65-F5344CB8AC3E}">
        <p14:creationId xmlns:p14="http://schemas.microsoft.com/office/powerpoint/2010/main" val="356778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Some key definitions and requirements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9000"/>
            <a:ext cx="8229600" cy="504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1800" b="1" dirty="0" smtClean="0"/>
              <a:t>What is marketing in AIFMD</a:t>
            </a:r>
          </a:p>
          <a:p>
            <a:r>
              <a:rPr lang="en-ZA" sz="1800" dirty="0" smtClean="0"/>
              <a:t>Any direct or indirect offering or placement at the initiatives of the AIFM</a:t>
            </a:r>
          </a:p>
          <a:p>
            <a:r>
              <a:rPr lang="en-ZA" sz="1800" dirty="0" smtClean="0"/>
              <a:t>or on behalf of the AIFM </a:t>
            </a:r>
          </a:p>
          <a:p>
            <a:r>
              <a:rPr lang="en-ZA" sz="1800" dirty="0" smtClean="0"/>
              <a:t>For investment into an AIF it manages </a:t>
            </a:r>
          </a:p>
          <a:p>
            <a:r>
              <a:rPr lang="en-ZA" sz="1800" dirty="0" smtClean="0"/>
              <a:t>to or with investors domiciled or with registered offices in the EU</a:t>
            </a:r>
          </a:p>
          <a:p>
            <a:pPr lvl="0"/>
            <a:r>
              <a:rPr lang="en-US" sz="1800" dirty="0"/>
              <a:t>To the extent that an investor approaches the manager this is not "</a:t>
            </a:r>
            <a:r>
              <a:rPr lang="en-US" sz="1800" dirty="0" smtClean="0"/>
              <a:t>marketing“ (reverse solicitation)</a:t>
            </a:r>
          </a:p>
          <a:p>
            <a:pPr marL="0" lv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ZA" sz="1800" i="1" dirty="0" smtClean="0"/>
              <a:t>Its complicated: </a:t>
            </a:r>
          </a:p>
          <a:p>
            <a:pPr marL="0" indent="0">
              <a:buNone/>
            </a:pPr>
            <a:r>
              <a:rPr lang="en-ZA" sz="1800" i="1" dirty="0" smtClean="0"/>
              <a:t>UK and Germany have expressed that in their view marketing happens late in the fund raising process - when and investor has all the info they need to make a decision about whether or not to invest (excludes pre closing discussion or broader promotional activities including provision of draft or generic documents).</a:t>
            </a:r>
          </a:p>
          <a:p>
            <a:pPr marL="0" indent="0">
              <a:buNone/>
            </a:pPr>
            <a:endParaRPr lang="en-ZA" sz="1800" i="1" dirty="0"/>
          </a:p>
          <a:p>
            <a:pPr marL="0" indent="0">
              <a:buNone/>
            </a:pPr>
            <a:endParaRPr lang="en-ZA" sz="1800" i="1" dirty="0" smtClean="0"/>
          </a:p>
          <a:p>
            <a:endParaRPr lang="en-ZA" sz="1800" dirty="0"/>
          </a:p>
          <a:p>
            <a:pPr marL="0" indent="0">
              <a:buNone/>
            </a:pPr>
            <a:endParaRPr lang="en-ZA" sz="1800" dirty="0" smtClean="0"/>
          </a:p>
        </p:txBody>
      </p:sp>
    </p:spTree>
    <p:extLst>
      <p:ext uri="{BB962C8B-B14F-4D97-AF65-F5344CB8AC3E}">
        <p14:creationId xmlns:p14="http://schemas.microsoft.com/office/powerpoint/2010/main" val="398865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Some key definitions and requirements contd…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9000"/>
            <a:ext cx="8229600" cy="504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1800" b="1" dirty="0" smtClean="0"/>
              <a:t>Minimum thresholds </a:t>
            </a:r>
          </a:p>
          <a:p>
            <a:r>
              <a:rPr lang="en-ZA" sz="1800" dirty="0" smtClean="0"/>
              <a:t>AIF portfolio of less than € 100 million (with use of fund level leverage)</a:t>
            </a:r>
          </a:p>
          <a:p>
            <a:r>
              <a:rPr lang="en-ZA" sz="1800" dirty="0" smtClean="0"/>
              <a:t>Total AUM of AIF’s of less </a:t>
            </a:r>
            <a:r>
              <a:rPr lang="en-ZA" sz="1800" dirty="0"/>
              <a:t>than € </a:t>
            </a:r>
            <a:r>
              <a:rPr lang="en-ZA" sz="1800" dirty="0" smtClean="0"/>
              <a:t>500 </a:t>
            </a:r>
            <a:r>
              <a:rPr lang="en-ZA" sz="1800" dirty="0"/>
              <a:t>million </a:t>
            </a:r>
            <a:r>
              <a:rPr lang="en-ZA" sz="1800" dirty="0" smtClean="0"/>
              <a:t>(no leverage and no redemption rights)</a:t>
            </a:r>
          </a:p>
          <a:p>
            <a:r>
              <a:rPr lang="en-ZA" sz="1800" dirty="0" smtClean="0"/>
              <a:t>Its not a free passport</a:t>
            </a:r>
          </a:p>
          <a:p>
            <a:r>
              <a:rPr lang="en-ZA" sz="1800" dirty="0" smtClean="0"/>
              <a:t>You still need to register with the local EU regulators</a:t>
            </a:r>
          </a:p>
          <a:p>
            <a:r>
              <a:rPr lang="en-ZA" sz="1800" dirty="0" smtClean="0"/>
              <a:t>You still need to report to the </a:t>
            </a:r>
            <a:r>
              <a:rPr lang="en-ZA" sz="1800" dirty="0"/>
              <a:t>local EU regulators</a:t>
            </a:r>
          </a:p>
          <a:p>
            <a:endParaRPr lang="en-ZA" sz="1800" dirty="0" smtClean="0"/>
          </a:p>
          <a:p>
            <a:pPr marL="0" indent="0">
              <a:buNone/>
            </a:pPr>
            <a:r>
              <a:rPr lang="en-ZA" sz="1800" b="1" dirty="0" smtClean="0"/>
              <a:t>Grandfathering </a:t>
            </a:r>
          </a:p>
          <a:p>
            <a:r>
              <a:rPr lang="en-ZA" sz="1800" dirty="0" smtClean="0"/>
              <a:t>Is allowed, unclear on non-EU AIF/M</a:t>
            </a:r>
          </a:p>
          <a:p>
            <a:r>
              <a:rPr lang="en-ZA" sz="1800" dirty="0" smtClean="0"/>
              <a:t>If you have a fund with an EU investor that made new or follow-on investments post 22 July 2013, you may be in the net in some EU states</a:t>
            </a:r>
          </a:p>
        </p:txBody>
      </p:sp>
    </p:spTree>
    <p:extLst>
      <p:ext uri="{BB962C8B-B14F-4D97-AF65-F5344CB8AC3E}">
        <p14:creationId xmlns:p14="http://schemas.microsoft.com/office/powerpoint/2010/main" val="25400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lot for all to digest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479" b="21205"/>
          <a:stretch/>
        </p:blipFill>
        <p:spPr bwMode="auto">
          <a:xfrm>
            <a:off x="104084" y="1269000"/>
            <a:ext cx="8892000" cy="5434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258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Some key definitions and requirements contd…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9000"/>
            <a:ext cx="8229600" cy="504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1900" b="1" dirty="0" smtClean="0"/>
              <a:t>Key requirements</a:t>
            </a:r>
          </a:p>
          <a:p>
            <a:r>
              <a:rPr lang="en-ZA" sz="1800" dirty="0" smtClean="0"/>
              <a:t>FSB added in most to the proposed Cat VI FAIS Code of Conduct</a:t>
            </a:r>
          </a:p>
          <a:p>
            <a:r>
              <a:rPr lang="en-ZA" sz="1800" dirty="0" smtClean="0"/>
              <a:t>Risk of non-compliance though as it does not mirror all AIFMD requirements</a:t>
            </a:r>
          </a:p>
          <a:p>
            <a:r>
              <a:rPr lang="en-ZA" sz="1800" dirty="0" smtClean="0"/>
              <a:t>FSB signed MOU with ESMA to agree to co-operate and allow SA GP’s to obtain a passport in time</a:t>
            </a:r>
          </a:p>
          <a:p>
            <a:r>
              <a:rPr lang="en-ZA" sz="1800" dirty="0" smtClean="0"/>
              <a:t>Transparency </a:t>
            </a:r>
            <a:r>
              <a:rPr lang="en-ZA" sz="1800" dirty="0"/>
              <a:t>provisions </a:t>
            </a:r>
            <a:r>
              <a:rPr lang="en-ZA" sz="1800" dirty="0" smtClean="0"/>
              <a:t>(for </a:t>
            </a:r>
            <a:r>
              <a:rPr lang="en-US" sz="1800" dirty="0" smtClean="0"/>
              <a:t>marketing </a:t>
            </a:r>
            <a:r>
              <a:rPr lang="en-US" sz="1800" dirty="0"/>
              <a:t>process and on an ongoing </a:t>
            </a:r>
            <a:r>
              <a:rPr lang="en-US" sz="1800" dirty="0" smtClean="0"/>
              <a:t>basis)</a:t>
            </a:r>
          </a:p>
          <a:p>
            <a:pPr lvl="1"/>
            <a:r>
              <a:rPr lang="en-ZA" sz="1600" dirty="0"/>
              <a:t>the investment policy and strategy of the </a:t>
            </a:r>
            <a:r>
              <a:rPr lang="en-ZA" sz="1600" dirty="0" smtClean="0"/>
              <a:t>fund</a:t>
            </a:r>
          </a:p>
          <a:p>
            <a:pPr lvl="1"/>
            <a:r>
              <a:rPr lang="en-ZA" sz="1600" dirty="0" smtClean="0"/>
              <a:t>the </a:t>
            </a:r>
            <a:r>
              <a:rPr lang="en-ZA" sz="1600" dirty="0"/>
              <a:t>valuation procedure and pricing </a:t>
            </a:r>
            <a:r>
              <a:rPr lang="en-ZA" sz="1600" dirty="0" smtClean="0"/>
              <a:t>methodology</a:t>
            </a:r>
          </a:p>
          <a:p>
            <a:pPr lvl="1"/>
            <a:r>
              <a:rPr lang="en-ZA" sz="1600" dirty="0" smtClean="0"/>
              <a:t>management </a:t>
            </a:r>
            <a:r>
              <a:rPr lang="en-ZA" sz="1600" dirty="0"/>
              <a:t>of liquidity </a:t>
            </a:r>
            <a:r>
              <a:rPr lang="en-ZA" sz="1600" dirty="0" smtClean="0"/>
              <a:t>risks</a:t>
            </a:r>
          </a:p>
          <a:p>
            <a:pPr lvl="1"/>
            <a:r>
              <a:rPr lang="en-ZA" sz="1600" dirty="0" smtClean="0"/>
              <a:t>applicable </a:t>
            </a:r>
            <a:r>
              <a:rPr lang="en-ZA" sz="1600" dirty="0"/>
              <a:t>fees and </a:t>
            </a:r>
            <a:r>
              <a:rPr lang="en-ZA" sz="1600" dirty="0" smtClean="0"/>
              <a:t>charges</a:t>
            </a:r>
          </a:p>
          <a:p>
            <a:pPr lvl="1"/>
            <a:r>
              <a:rPr lang="en-ZA" sz="1600" dirty="0" smtClean="0"/>
              <a:t>any </a:t>
            </a:r>
            <a:r>
              <a:rPr lang="en-ZA" sz="1600" dirty="0"/>
              <a:t>preferential treatment offered to investors (e.g. by side </a:t>
            </a:r>
            <a:r>
              <a:rPr lang="en-ZA" sz="1600" dirty="0" smtClean="0"/>
              <a:t>letter)</a:t>
            </a:r>
          </a:p>
          <a:p>
            <a:pPr lvl="1"/>
            <a:r>
              <a:rPr lang="en-ZA" sz="1600" dirty="0" smtClean="0"/>
              <a:t>the </a:t>
            </a:r>
            <a:r>
              <a:rPr lang="en-ZA" sz="1600" dirty="0"/>
              <a:t>provision of audited annual reports to the member state regulator and to investors </a:t>
            </a:r>
            <a:endParaRPr lang="en-ZA" sz="1600" dirty="0" smtClean="0"/>
          </a:p>
          <a:p>
            <a:pPr lvl="1"/>
            <a:r>
              <a:rPr lang="en-ZA" sz="1600" dirty="0" smtClean="0"/>
              <a:t>regular </a:t>
            </a:r>
            <a:r>
              <a:rPr lang="en-ZA" sz="1600" dirty="0"/>
              <a:t>reporting to home regulators of matters such as assets, trading activity, risk profile, results of stress testing in respect of investment and liquidity risk and arrangements for managing </a:t>
            </a:r>
            <a:r>
              <a:rPr lang="en-ZA" sz="1600" dirty="0" smtClean="0"/>
              <a:t>liquidity</a:t>
            </a:r>
            <a:endParaRPr lang="en-ZA" sz="1600" dirty="0"/>
          </a:p>
          <a:p>
            <a:pPr lvl="1"/>
            <a:endParaRPr lang="en-ZA" sz="1800" dirty="0" smtClean="0"/>
          </a:p>
          <a:p>
            <a:endParaRPr lang="en-ZA" sz="1800" dirty="0" smtClean="0"/>
          </a:p>
          <a:p>
            <a:endParaRPr lang="en-ZA" sz="1800" dirty="0" smtClean="0"/>
          </a:p>
          <a:p>
            <a:endParaRPr lang="en-ZA" sz="1800" dirty="0" smtClean="0"/>
          </a:p>
        </p:txBody>
      </p:sp>
    </p:spTree>
    <p:extLst>
      <p:ext uri="{BB962C8B-B14F-4D97-AF65-F5344CB8AC3E}">
        <p14:creationId xmlns:p14="http://schemas.microsoft.com/office/powerpoint/2010/main" val="70695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61"/>
          <a:stretch/>
        </p:blipFill>
        <p:spPr>
          <a:xfrm flipV="1">
            <a:off x="0" y="-1"/>
            <a:ext cx="9144000" cy="1196752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 rot="5400000">
            <a:off x="-841672" y="841672"/>
            <a:ext cx="3068962" cy="1385617"/>
          </a:xfrm>
          <a:prstGeom prst="rtTriangle">
            <a:avLst/>
          </a:prstGeom>
          <a:solidFill>
            <a:srgbClr val="9CA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78447" l="0" r="100000">
                        <a14:foregroundMark x1="11915" y1="38352" x2="11915" y2="38352"/>
                        <a14:foregroundMark x1="9532" y1="41521" x2="9532" y2="41521"/>
                        <a14:foregroundMark x1="13362" y1="55626" x2="13362" y2="55626"/>
                        <a14:foregroundMark x1="14298" y1="52615" x2="14298" y2="52615"/>
                        <a14:foregroundMark x1="14298" y1="52139" x2="14298" y2="52139"/>
                        <a14:foregroundMark x1="30553" y1="49921" x2="30553" y2="49921"/>
                        <a14:foregroundMark x1="30553" y1="49921" x2="30553" y2="49921"/>
                        <a14:foregroundMark x1="29106" y1="45483" x2="29106" y2="45483"/>
                        <a14:foregroundMark x1="29106" y1="45483" x2="29106" y2="45483"/>
                        <a14:foregroundMark x1="27915" y1="39144" x2="27915" y2="39144"/>
                        <a14:foregroundMark x1="27915" y1="39144" x2="27915" y2="39144"/>
                        <a14:foregroundMark x1="29787" y1="57845" x2="29787" y2="57845"/>
                        <a14:foregroundMark x1="29787" y1="57845" x2="29787" y2="57845"/>
                        <a14:foregroundMark x1="27660" y1="52615" x2="27660" y2="52615"/>
                        <a14:foregroundMark x1="27660" y1="52139" x2="27660" y2="52139"/>
                        <a14:foregroundMark x1="25021" y1="57528" x2="25021" y2="57528"/>
                        <a14:foregroundMark x1="25021" y1="57528" x2="25021" y2="57528"/>
                        <a14:foregroundMark x1="42213" y1="50872" x2="42213" y2="50872"/>
                        <a14:foregroundMark x1="42213" y1="50872" x2="42213" y2="50872"/>
                        <a14:foregroundMark x1="45617" y1="61014" x2="45617" y2="61014"/>
                        <a14:foregroundMark x1="45617" y1="61490" x2="45617" y2="61490"/>
                        <a14:foregroundMark x1="47234" y1="44532" x2="47234" y2="44532"/>
                        <a14:foregroundMark x1="47234" y1="44532" x2="47234" y2="44532"/>
                        <a14:foregroundMark x1="47745" y1="41046" x2="47745" y2="41046"/>
                        <a14:foregroundMark x1="47745" y1="41046" x2="47745" y2="41046"/>
                        <a14:foregroundMark x1="48511" y1="38352" x2="48511" y2="38352"/>
                        <a14:foregroundMark x1="48511" y1="38352" x2="48511" y2="38352"/>
                        <a14:foregroundMark x1="41787" y1="42789" x2="41787" y2="42789"/>
                        <a14:foregroundMark x1="41787" y1="42789" x2="41787" y2="42789"/>
                        <a14:foregroundMark x1="58043" y1="49921" x2="58043" y2="49921"/>
                        <a14:foregroundMark x1="58043" y1="49921" x2="58043" y2="49921"/>
                        <a14:foregroundMark x1="59915" y1="39620" x2="59915" y2="39620"/>
                        <a14:foregroundMark x1="59915" y1="39620" x2="59915" y2="39620"/>
                        <a14:foregroundMark x1="62553" y1="38827" x2="62553" y2="38827"/>
                        <a14:foregroundMark x1="62553" y1="38827" x2="62553" y2="38827"/>
                        <a14:foregroundMark x1="60426" y1="62441" x2="60426" y2="62441"/>
                        <a14:foregroundMark x1="60426" y1="62441" x2="60426" y2="62441"/>
                        <a14:foregroundMark x1="58723" y1="56577" x2="58723" y2="56577"/>
                        <a14:foregroundMark x1="58723" y1="56577" x2="58723" y2="56577"/>
                        <a14:foregroundMark x1="78128" y1="41046" x2="78128" y2="41046"/>
                        <a14:foregroundMark x1="78128" y1="41046" x2="78128" y2="41046"/>
                        <a14:foregroundMark x1="76426" y1="50872" x2="76426" y2="50872"/>
                        <a14:foregroundMark x1="76426" y1="50872" x2="76426" y2="50872"/>
                        <a14:foregroundMark x1="78638" y1="57528" x2="78638" y2="57528"/>
                        <a14:foregroundMark x1="78809" y1="57528" x2="78809" y2="57528"/>
                        <a14:foregroundMark x1="79319" y1="49445" x2="79319" y2="49445"/>
                        <a14:foregroundMark x1="78809" y1="48970" x2="78809" y2="48970"/>
                        <a14:foregroundMark x1="74043" y1="59271" x2="74043" y2="59271"/>
                        <a14:foregroundMark x1="74043" y1="59271" x2="74043" y2="59271"/>
                        <a14:foregroundMark x1="75489" y1="44057" x2="75489" y2="44057"/>
                        <a14:foregroundMark x1="75489" y1="44057" x2="75489" y2="44057"/>
                        <a14:foregroundMark x1="76170" y1="38352" x2="76170" y2="38352"/>
                        <a14:foregroundMark x1="76170" y1="38352" x2="76170" y2="38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0" y="89738"/>
            <a:ext cx="1200089" cy="644473"/>
          </a:xfrm>
          <a:prstGeom prst="rect">
            <a:avLst/>
          </a:prstGeom>
        </p:spPr>
      </p:pic>
      <p:sp>
        <p:nvSpPr>
          <p:cNvPr id="10" name="Text Placeholder 2"/>
          <p:cNvSpPr txBox="1">
            <a:spLocks/>
          </p:cNvSpPr>
          <p:nvPr/>
        </p:nvSpPr>
        <p:spPr>
          <a:xfrm>
            <a:off x="756321" y="1989000"/>
            <a:ext cx="7772400" cy="15001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600" b="1" kern="1200">
                <a:solidFill>
                  <a:srgbClr val="293074"/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2800" dirty="0" smtClean="0"/>
              <a:t>FATCA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414947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Some key definitions and requirements contd…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000" y="1269000"/>
            <a:ext cx="8229600" cy="504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1800" b="1" dirty="0" smtClean="0"/>
              <a:t>Specific requirements, </a:t>
            </a:r>
            <a:r>
              <a:rPr lang="en-ZA" sz="1800" b="1" i="1" dirty="0" smtClean="0"/>
              <a:t>a few examples</a:t>
            </a:r>
          </a:p>
          <a:p>
            <a:r>
              <a:rPr lang="en-ZA" sz="1800" dirty="0" smtClean="0"/>
              <a:t>Remuneration split into fixed and variable, paid to staff and where relevant the carried interest paid</a:t>
            </a:r>
          </a:p>
          <a:p>
            <a:r>
              <a:rPr lang="en-ZA" sz="1800" dirty="0" smtClean="0"/>
              <a:t>Aggregate amount of remuneration broken down into senior management and other staff whose actions have a material impact on the risk profile of the AIFM</a:t>
            </a:r>
          </a:p>
          <a:p>
            <a:r>
              <a:rPr lang="en-ZA" sz="1800" dirty="0" smtClean="0"/>
              <a:t>Principle risks and investment or economic uncertainties that the fund may face</a:t>
            </a:r>
          </a:p>
          <a:p>
            <a:r>
              <a:rPr lang="en-ZA" sz="1800" dirty="0" smtClean="0"/>
              <a:t>KPI for the fund</a:t>
            </a:r>
          </a:p>
          <a:p>
            <a:r>
              <a:rPr lang="en-ZA" sz="1800" dirty="0" smtClean="0"/>
              <a:t>Custodian requirements</a:t>
            </a:r>
          </a:p>
          <a:p>
            <a:r>
              <a:rPr lang="en-ZA" sz="1800" dirty="0" smtClean="0"/>
              <a:t>Use of leverage and reporting thereon</a:t>
            </a:r>
          </a:p>
          <a:p>
            <a:endParaRPr lang="en-ZA" sz="1600" dirty="0" smtClean="0"/>
          </a:p>
          <a:p>
            <a:endParaRPr lang="en-ZA" sz="1600" dirty="0" smtClean="0"/>
          </a:p>
          <a:p>
            <a:endParaRPr lang="en-ZA" sz="1600" dirty="0" smtClean="0"/>
          </a:p>
        </p:txBody>
      </p:sp>
    </p:spTree>
    <p:extLst>
      <p:ext uri="{BB962C8B-B14F-4D97-AF65-F5344CB8AC3E}">
        <p14:creationId xmlns:p14="http://schemas.microsoft.com/office/powerpoint/2010/main" val="80458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Some pointers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sz="1800" dirty="0" smtClean="0"/>
              <a:t>Generally</a:t>
            </a:r>
            <a:r>
              <a:rPr lang="en-ZA" sz="1800" dirty="0"/>
              <a:t>, secondary market activity in fund interests do not involve marketing</a:t>
            </a:r>
          </a:p>
          <a:p>
            <a:pPr marL="0" indent="0">
              <a:buNone/>
            </a:pPr>
            <a:endParaRPr lang="en-ZA" sz="1800" dirty="0" smtClean="0"/>
          </a:p>
          <a:p>
            <a:r>
              <a:rPr lang="en-ZA" sz="1800" dirty="0" smtClean="0"/>
              <a:t>In general, the remuneration and carry disclosures seem to be the sticking points</a:t>
            </a:r>
          </a:p>
          <a:p>
            <a:endParaRPr lang="en-ZA" sz="1800" dirty="0"/>
          </a:p>
          <a:p>
            <a:r>
              <a:rPr lang="en-ZA" sz="1800" dirty="0" smtClean="0"/>
              <a:t>Specific requirements for portfolio company disclosure only applicable to investment into EU businesses</a:t>
            </a:r>
          </a:p>
          <a:p>
            <a:pPr marL="0" indent="0">
              <a:buNone/>
            </a:pPr>
            <a:r>
              <a:rPr lang="en-ZA" sz="1800" dirty="0" smtClean="0"/>
              <a:t> </a:t>
            </a:r>
          </a:p>
          <a:p>
            <a:r>
              <a:rPr lang="en-ZA" sz="1800" dirty="0" smtClean="0"/>
              <a:t>Keep abreast of FAIS Cat VI as this will set the benchmark in SA that hopefully the FSB/National Treasury can use to convince ESMA for the passport in 2015</a:t>
            </a:r>
          </a:p>
          <a:p>
            <a:endParaRPr lang="en-ZA" sz="1800" dirty="0"/>
          </a:p>
          <a:p>
            <a:r>
              <a:rPr lang="en-ZA" sz="1800" dirty="0" smtClean="0"/>
              <a:t>If “marketing” get a view from the EU state regulators on </a:t>
            </a:r>
            <a:r>
              <a:rPr lang="en-ZA" sz="1800" dirty="0"/>
              <a:t>registration, see </a:t>
            </a:r>
            <a:r>
              <a:rPr lang="en-ZA" sz="1800" dirty="0">
                <a:hlinkClick r:id="rId2"/>
              </a:rPr>
              <a:t>http://</a:t>
            </a:r>
            <a:r>
              <a:rPr lang="en-ZA" sz="1800" dirty="0" smtClean="0">
                <a:hlinkClick r:id="rId2"/>
              </a:rPr>
              <a:t>www.esma.europa.eu/bos</a:t>
            </a:r>
            <a:r>
              <a:rPr lang="en-ZA" sz="1800" dirty="0" smtClean="0"/>
              <a:t> </a:t>
            </a:r>
          </a:p>
          <a:p>
            <a:pPr marL="0" indent="0">
              <a:buNone/>
            </a:pPr>
            <a:endParaRPr lang="en-ZA" sz="1800" dirty="0" smtClean="0"/>
          </a:p>
          <a:p>
            <a:endParaRPr lang="en-ZA" sz="1800" dirty="0" smtClean="0"/>
          </a:p>
          <a:p>
            <a:endParaRPr lang="en-ZA" sz="18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3716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61"/>
          <a:stretch/>
        </p:blipFill>
        <p:spPr>
          <a:xfrm flipV="1">
            <a:off x="0" y="-1"/>
            <a:ext cx="9144000" cy="1196752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 rot="5400000">
            <a:off x="-841672" y="841672"/>
            <a:ext cx="3068962" cy="1385617"/>
          </a:xfrm>
          <a:prstGeom prst="rtTriangle">
            <a:avLst/>
          </a:prstGeom>
          <a:solidFill>
            <a:srgbClr val="9CA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78447" l="0" r="100000">
                        <a14:foregroundMark x1="11915" y1="38352" x2="11915" y2="38352"/>
                        <a14:foregroundMark x1="9532" y1="41521" x2="9532" y2="41521"/>
                        <a14:foregroundMark x1="13362" y1="55626" x2="13362" y2="55626"/>
                        <a14:foregroundMark x1="14298" y1="52615" x2="14298" y2="52615"/>
                        <a14:foregroundMark x1="14298" y1="52139" x2="14298" y2="52139"/>
                        <a14:foregroundMark x1="30553" y1="49921" x2="30553" y2="49921"/>
                        <a14:foregroundMark x1="30553" y1="49921" x2="30553" y2="49921"/>
                        <a14:foregroundMark x1="29106" y1="45483" x2="29106" y2="45483"/>
                        <a14:foregroundMark x1="29106" y1="45483" x2="29106" y2="45483"/>
                        <a14:foregroundMark x1="27915" y1="39144" x2="27915" y2="39144"/>
                        <a14:foregroundMark x1="27915" y1="39144" x2="27915" y2="39144"/>
                        <a14:foregroundMark x1="29787" y1="57845" x2="29787" y2="57845"/>
                        <a14:foregroundMark x1="29787" y1="57845" x2="29787" y2="57845"/>
                        <a14:foregroundMark x1="27660" y1="52615" x2="27660" y2="52615"/>
                        <a14:foregroundMark x1="27660" y1="52139" x2="27660" y2="52139"/>
                        <a14:foregroundMark x1="25021" y1="57528" x2="25021" y2="57528"/>
                        <a14:foregroundMark x1="25021" y1="57528" x2="25021" y2="57528"/>
                        <a14:foregroundMark x1="42213" y1="50872" x2="42213" y2="50872"/>
                        <a14:foregroundMark x1="42213" y1="50872" x2="42213" y2="50872"/>
                        <a14:foregroundMark x1="45617" y1="61014" x2="45617" y2="61014"/>
                        <a14:foregroundMark x1="45617" y1="61490" x2="45617" y2="61490"/>
                        <a14:foregroundMark x1="47234" y1="44532" x2="47234" y2="44532"/>
                        <a14:foregroundMark x1="47234" y1="44532" x2="47234" y2="44532"/>
                        <a14:foregroundMark x1="47745" y1="41046" x2="47745" y2="41046"/>
                        <a14:foregroundMark x1="47745" y1="41046" x2="47745" y2="41046"/>
                        <a14:foregroundMark x1="48511" y1="38352" x2="48511" y2="38352"/>
                        <a14:foregroundMark x1="48511" y1="38352" x2="48511" y2="38352"/>
                        <a14:foregroundMark x1="41787" y1="42789" x2="41787" y2="42789"/>
                        <a14:foregroundMark x1="41787" y1="42789" x2="41787" y2="42789"/>
                        <a14:foregroundMark x1="58043" y1="49921" x2="58043" y2="49921"/>
                        <a14:foregroundMark x1="58043" y1="49921" x2="58043" y2="49921"/>
                        <a14:foregroundMark x1="59915" y1="39620" x2="59915" y2="39620"/>
                        <a14:foregroundMark x1="59915" y1="39620" x2="59915" y2="39620"/>
                        <a14:foregroundMark x1="62553" y1="38827" x2="62553" y2="38827"/>
                        <a14:foregroundMark x1="62553" y1="38827" x2="62553" y2="38827"/>
                        <a14:foregroundMark x1="60426" y1="62441" x2="60426" y2="62441"/>
                        <a14:foregroundMark x1="60426" y1="62441" x2="60426" y2="62441"/>
                        <a14:foregroundMark x1="58723" y1="56577" x2="58723" y2="56577"/>
                        <a14:foregroundMark x1="58723" y1="56577" x2="58723" y2="56577"/>
                        <a14:foregroundMark x1="78128" y1="41046" x2="78128" y2="41046"/>
                        <a14:foregroundMark x1="78128" y1="41046" x2="78128" y2="41046"/>
                        <a14:foregroundMark x1="76426" y1="50872" x2="76426" y2="50872"/>
                        <a14:foregroundMark x1="76426" y1="50872" x2="76426" y2="50872"/>
                        <a14:foregroundMark x1="78638" y1="57528" x2="78638" y2="57528"/>
                        <a14:foregroundMark x1="78809" y1="57528" x2="78809" y2="57528"/>
                        <a14:foregroundMark x1="79319" y1="49445" x2="79319" y2="49445"/>
                        <a14:foregroundMark x1="78809" y1="48970" x2="78809" y2="48970"/>
                        <a14:foregroundMark x1="74043" y1="59271" x2="74043" y2="59271"/>
                        <a14:foregroundMark x1="74043" y1="59271" x2="74043" y2="59271"/>
                        <a14:foregroundMark x1="75489" y1="44057" x2="75489" y2="44057"/>
                        <a14:foregroundMark x1="75489" y1="44057" x2="75489" y2="44057"/>
                        <a14:foregroundMark x1="76170" y1="38352" x2="76170" y2="38352"/>
                        <a14:foregroundMark x1="76170" y1="38352" x2="76170" y2="38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0" y="89738"/>
            <a:ext cx="1200089" cy="644473"/>
          </a:xfrm>
          <a:prstGeom prst="rect">
            <a:avLst/>
          </a:prstGeom>
        </p:spPr>
      </p:pic>
      <p:sp>
        <p:nvSpPr>
          <p:cNvPr id="10" name="Text Placeholder 2"/>
          <p:cNvSpPr txBox="1">
            <a:spLocks/>
          </p:cNvSpPr>
          <p:nvPr/>
        </p:nvSpPr>
        <p:spPr>
          <a:xfrm>
            <a:off x="756321" y="1989000"/>
            <a:ext cx="7772400" cy="15001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600" b="1" kern="1200">
                <a:solidFill>
                  <a:srgbClr val="293074"/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2800" dirty="0" smtClean="0"/>
              <a:t>BEE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94488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dirty="0" smtClean="0">
                <a:solidFill>
                  <a:schemeClr val="tx1"/>
                </a:solidFill>
              </a:rPr>
              <a:t>Scorecard Overview</a:t>
            </a: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352034"/>
              </p:ext>
            </p:extLst>
          </p:nvPr>
        </p:nvGraphicFramePr>
        <p:xfrm>
          <a:off x="1332000" y="1269000"/>
          <a:ext cx="6840000" cy="48928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41961"/>
                <a:gridCol w="966013"/>
                <a:gridCol w="966013"/>
                <a:gridCol w="966013"/>
              </a:tblGrid>
              <a:tr h="390227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ELEMENT</a:t>
                      </a:r>
                      <a:endParaRPr lang="en-ZA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ZA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WEIGHTING</a:t>
                      </a:r>
                      <a:endParaRPr lang="en-ZA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ZA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solidFill>
                      <a:srgbClr val="FF9900"/>
                    </a:solidFill>
                  </a:tcPr>
                </a:tc>
              </a:tr>
              <a:tr h="375218">
                <a:tc>
                  <a:txBody>
                    <a:bodyPr/>
                    <a:lstStyle/>
                    <a:p>
                      <a:pPr algn="l" fontAlgn="b"/>
                      <a:endParaRPr lang="en-ZA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DTI ©</a:t>
                      </a:r>
                      <a:endParaRPr lang="en-ZA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FSC</a:t>
                      </a:r>
                      <a:endParaRPr lang="en-ZA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DTI(N)</a:t>
                      </a:r>
                      <a:endParaRPr lang="en-ZA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375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  <a:latin typeface="+mn-lt"/>
                        </a:rPr>
                        <a:t>Ownership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20+3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 smtClean="0">
                          <a:effectLst/>
                          <a:latin typeface="+mn-lt"/>
                        </a:rPr>
                        <a:t>14+3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25</a:t>
                      </a:r>
                      <a:endParaRPr lang="en-ZA" sz="1400" dirty="0"/>
                    </a:p>
                  </a:txBody>
                  <a:tcPr marL="0" marR="0" marT="0" marB="0" anchor="ctr"/>
                </a:tc>
              </a:tr>
              <a:tr h="375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 smtClean="0">
                          <a:effectLst/>
                          <a:latin typeface="+mn-lt"/>
                        </a:rPr>
                        <a:t>Management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10+1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 smtClean="0">
                          <a:effectLst/>
                          <a:latin typeface="+mn-lt"/>
                        </a:rPr>
                        <a:t>8+1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15</a:t>
                      </a:r>
                      <a:endParaRPr lang="en-ZA" sz="1400" dirty="0"/>
                    </a:p>
                  </a:txBody>
                  <a:tcPr marL="0" marR="0" marT="0" marB="0" anchor="ctr"/>
                </a:tc>
              </a:tr>
              <a:tr h="375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  <a:latin typeface="+mn-lt"/>
                        </a:rPr>
                        <a:t>Employment Equity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15+3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 smtClean="0">
                          <a:effectLst/>
                          <a:latin typeface="+mn-lt"/>
                        </a:rPr>
                        <a:t>15+3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ZA" sz="1400" dirty="0"/>
                    </a:p>
                  </a:txBody>
                  <a:tcPr marL="0" marR="0" marT="0" marB="0" anchor="ctr"/>
                </a:tc>
              </a:tr>
              <a:tr h="375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  <a:latin typeface="+mn-lt"/>
                        </a:rPr>
                        <a:t>Skills Development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  <a:latin typeface="+mn-lt"/>
                        </a:rPr>
                        <a:t>10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20</a:t>
                      </a:r>
                      <a:endParaRPr lang="en-ZA" sz="1400" dirty="0"/>
                    </a:p>
                  </a:txBody>
                  <a:tcPr marL="0" marR="0" marT="0" marB="0" anchor="ctr"/>
                </a:tc>
              </a:tr>
              <a:tr h="375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  <a:latin typeface="+mn-lt"/>
                        </a:rPr>
                        <a:t>Preferential Procurement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  <a:latin typeface="+mn-lt"/>
                        </a:rPr>
                        <a:t>16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40</a:t>
                      </a:r>
                      <a:endParaRPr lang="en-ZA" sz="1400" dirty="0"/>
                    </a:p>
                  </a:txBody>
                  <a:tcPr marL="0" marR="0" marT="0" marB="0" anchor="ctr"/>
                </a:tc>
              </a:tr>
              <a:tr h="375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  <a:latin typeface="+mn-lt"/>
                        </a:rPr>
                        <a:t>Enterprise Development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u="none" strike="noStrike" dirty="0" smtClean="0">
                          <a:effectLst/>
                          <a:latin typeface="+mn-lt"/>
                        </a:rPr>
                        <a:t>5</a:t>
                      </a:r>
                      <a:r>
                        <a:rPr lang="en-ZA" sz="1400" u="none" strike="noStrike" dirty="0" smtClean="0">
                          <a:effectLst/>
                          <a:latin typeface="+mn-lt"/>
                        </a:rPr>
                        <a:t>/15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ZA" sz="1400" dirty="0"/>
                    </a:p>
                  </a:txBody>
                  <a:tcPr marL="0" marR="0" marT="0" marB="0" anchor="ctr"/>
                </a:tc>
              </a:tr>
              <a:tr h="375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Access to Financial Services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12/</a:t>
                      </a:r>
                      <a:r>
                        <a:rPr lang="en-Z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0</a:t>
                      </a:r>
                      <a:endParaRPr lang="en-ZA" sz="1400" dirty="0"/>
                    </a:p>
                  </a:txBody>
                  <a:tcPr marL="0" marR="0" marT="0" marB="0" anchor="ctr"/>
                </a:tc>
              </a:tr>
              <a:tr h="375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Empowerment Financing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en-Z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/0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0</a:t>
                      </a:r>
                      <a:endParaRPr lang="en-ZA" sz="1400" dirty="0"/>
                    </a:p>
                  </a:txBody>
                  <a:tcPr marL="0" marR="0" marT="0" marB="0" anchor="ctr"/>
                </a:tc>
              </a:tr>
              <a:tr h="375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  <a:latin typeface="+mn-lt"/>
                        </a:rPr>
                        <a:t>Consumer Education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0</a:t>
                      </a:r>
                      <a:endParaRPr lang="en-ZA" sz="1400" dirty="0"/>
                    </a:p>
                  </a:txBody>
                  <a:tcPr marL="0" marR="0" marT="0" marB="0" anchor="ctr"/>
                </a:tc>
              </a:tr>
              <a:tr h="375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u="none" strike="noStrike" dirty="0">
                          <a:effectLst/>
                          <a:latin typeface="+mn-lt"/>
                        </a:rPr>
                        <a:t>Socio-Economic Development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ZA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5</a:t>
                      </a:r>
                      <a:endParaRPr lang="en-ZA" sz="1400" dirty="0"/>
                    </a:p>
                  </a:txBody>
                  <a:tcPr marL="0" marR="0" marT="0" marB="0" anchor="ctr"/>
                </a:tc>
              </a:tr>
              <a:tr h="375218">
                <a:tc>
                  <a:txBody>
                    <a:bodyPr/>
                    <a:lstStyle/>
                    <a:p>
                      <a:pPr algn="l" fontAlgn="b"/>
                      <a:r>
                        <a:rPr lang="en-ZA" sz="1400" b="1" u="none" strike="noStrike" dirty="0">
                          <a:effectLst/>
                          <a:latin typeface="+mn-lt"/>
                        </a:rPr>
                        <a:t>TOTAL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100+7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1400" b="1" u="none" strike="noStrike" dirty="0" smtClean="0">
                          <a:effectLst/>
                          <a:latin typeface="+mn-lt"/>
                        </a:rPr>
                        <a:t>100+7</a:t>
                      </a:r>
                      <a:endParaRPr lang="en-ZA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b="1" dirty="0" smtClean="0"/>
                        <a:t>105</a:t>
                      </a:r>
                      <a:endParaRPr lang="en-ZA" sz="1400" b="1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15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373216"/>
            <a:ext cx="8183562" cy="10509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en-ZA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en-ZA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en-ZA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r>
              <a:rPr lang="en-ZA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/>
            </a:r>
            <a:br>
              <a:rPr lang="en-ZA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</a:br>
            <a:endParaRPr lang="en-GB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051052"/>
              </p:ext>
            </p:extLst>
          </p:nvPr>
        </p:nvGraphicFramePr>
        <p:xfrm>
          <a:off x="972000" y="1265951"/>
          <a:ext cx="7858184" cy="4620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4546"/>
                <a:gridCol w="1964546"/>
                <a:gridCol w="1964546"/>
                <a:gridCol w="1964546"/>
              </a:tblGrid>
              <a:tr h="442278">
                <a:tc>
                  <a:txBody>
                    <a:bodyPr/>
                    <a:lstStyle/>
                    <a:p>
                      <a:r>
                        <a:rPr lang="en-ZA" dirty="0" smtClean="0"/>
                        <a:t>Contributor level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*Points Scored (FSC)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Revised generic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dirty="0" smtClean="0"/>
                        <a:t>Recognition level</a:t>
                      </a:r>
                      <a:endParaRPr lang="en-GB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Level 1 Contributor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&gt;100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&gt;100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135%</a:t>
                      </a:r>
                      <a:endParaRPr lang="en-GB" sz="1400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Level 2 Contributor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85 – 100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95 – 100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125%</a:t>
                      </a:r>
                      <a:endParaRPr lang="en-GB" sz="1400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Level 3 Contributor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75 – 85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90 – 95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110%</a:t>
                      </a:r>
                      <a:endParaRPr lang="en-GB" sz="1400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Level 4 Contributor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65 – 75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80 – 90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100%</a:t>
                      </a:r>
                      <a:endParaRPr lang="en-GB" sz="1400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Level 5 Contributor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55 – 65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75 – 80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80%</a:t>
                      </a:r>
                      <a:endParaRPr lang="en-GB" sz="1400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Level 6 Contributor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45 – 55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70 – 75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60%</a:t>
                      </a:r>
                      <a:endParaRPr lang="en-GB" sz="1400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Level 7 Contributor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40 – 45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55 – 70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50%</a:t>
                      </a:r>
                      <a:endParaRPr lang="en-GB" sz="1400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Level 8 Contributor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30</a:t>
                      </a:r>
                      <a:r>
                        <a:rPr lang="en-ZA" sz="1400" baseline="0" dirty="0" smtClean="0"/>
                        <a:t> – 40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40</a:t>
                      </a:r>
                      <a:r>
                        <a:rPr lang="en-ZA" sz="1400" baseline="0" dirty="0" smtClean="0"/>
                        <a:t> – 55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10%</a:t>
                      </a:r>
                      <a:endParaRPr lang="en-GB" sz="1400" dirty="0"/>
                    </a:p>
                  </a:txBody>
                  <a:tcPr/>
                </a:tc>
              </a:tr>
              <a:tr h="442278">
                <a:tc>
                  <a:txBody>
                    <a:bodyPr/>
                    <a:lstStyle/>
                    <a:p>
                      <a:r>
                        <a:rPr lang="en-ZA" sz="1400" dirty="0" smtClean="0"/>
                        <a:t>Non-Contributor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&lt;30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&lt;40 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400" dirty="0" smtClean="0"/>
                        <a:t>0%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2000" y="5898678"/>
            <a:ext cx="5801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en-ZA" dirty="0" smtClean="0"/>
              <a:t>Percentage rather than points in FS Codes context* </a:t>
            </a:r>
          </a:p>
          <a:p>
            <a:pPr>
              <a:buFont typeface="Arial" charset="0"/>
              <a:buChar char="•"/>
            </a:pPr>
            <a:r>
              <a:rPr lang="en-ZA" dirty="0" smtClean="0"/>
              <a:t>Multiply by 1.2 for VAS and 1.25 for ED beneficiaries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557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dirty="0" smtClean="0">
                <a:solidFill>
                  <a:schemeClr val="tx1"/>
                </a:solidFill>
              </a:rPr>
              <a:t>Other DTI changes</a:t>
            </a:r>
            <a:endParaRPr lang="en-GB" dirty="0">
              <a:solidFill>
                <a:schemeClr val="tx1"/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299815565"/>
              </p:ext>
            </p:extLst>
          </p:nvPr>
        </p:nvGraphicFramePr>
        <p:xfrm>
          <a:off x="621904" y="1300448"/>
          <a:ext cx="8208912" cy="3737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21904" y="5049000"/>
            <a:ext cx="80648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b="1" dirty="0" smtClean="0"/>
              <a:t>Priority Elements </a:t>
            </a:r>
            <a:r>
              <a:rPr lang="en-ZA" b="1" dirty="0" smtClean="0"/>
              <a:t>– If threshold on these elements not met as per the above, then contributor level down graded</a:t>
            </a:r>
          </a:p>
          <a:p>
            <a:endParaRPr lang="en-ZA" b="1" dirty="0" smtClean="0"/>
          </a:p>
          <a:p>
            <a:r>
              <a:rPr lang="en-ZA" dirty="0" smtClean="0"/>
              <a:t>Ownership, Skills Development, Enterprise and Supplier Development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9758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61"/>
          <a:stretch/>
        </p:blipFill>
        <p:spPr>
          <a:xfrm flipV="1">
            <a:off x="0" y="-1"/>
            <a:ext cx="9144000" cy="1196752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 rot="5400000">
            <a:off x="-841672" y="841672"/>
            <a:ext cx="3068962" cy="1385617"/>
          </a:xfrm>
          <a:prstGeom prst="rtTriangle">
            <a:avLst/>
          </a:prstGeom>
          <a:solidFill>
            <a:srgbClr val="9CA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78447" l="0" r="100000">
                        <a14:foregroundMark x1="11915" y1="38352" x2="11915" y2="38352"/>
                        <a14:foregroundMark x1="9532" y1="41521" x2="9532" y2="41521"/>
                        <a14:foregroundMark x1="13362" y1="55626" x2="13362" y2="55626"/>
                        <a14:foregroundMark x1="14298" y1="52615" x2="14298" y2="52615"/>
                        <a14:foregroundMark x1="14298" y1="52139" x2="14298" y2="52139"/>
                        <a14:foregroundMark x1="30553" y1="49921" x2="30553" y2="49921"/>
                        <a14:foregroundMark x1="30553" y1="49921" x2="30553" y2="49921"/>
                        <a14:foregroundMark x1="29106" y1="45483" x2="29106" y2="45483"/>
                        <a14:foregroundMark x1="29106" y1="45483" x2="29106" y2="45483"/>
                        <a14:foregroundMark x1="27915" y1="39144" x2="27915" y2="39144"/>
                        <a14:foregroundMark x1="27915" y1="39144" x2="27915" y2="39144"/>
                        <a14:foregroundMark x1="29787" y1="57845" x2="29787" y2="57845"/>
                        <a14:foregroundMark x1="29787" y1="57845" x2="29787" y2="57845"/>
                        <a14:foregroundMark x1="27660" y1="52615" x2="27660" y2="52615"/>
                        <a14:foregroundMark x1="27660" y1="52139" x2="27660" y2="52139"/>
                        <a14:foregroundMark x1="25021" y1="57528" x2="25021" y2="57528"/>
                        <a14:foregroundMark x1="25021" y1="57528" x2="25021" y2="57528"/>
                        <a14:foregroundMark x1="42213" y1="50872" x2="42213" y2="50872"/>
                        <a14:foregroundMark x1="42213" y1="50872" x2="42213" y2="50872"/>
                        <a14:foregroundMark x1="45617" y1="61014" x2="45617" y2="61014"/>
                        <a14:foregroundMark x1="45617" y1="61490" x2="45617" y2="61490"/>
                        <a14:foregroundMark x1="47234" y1="44532" x2="47234" y2="44532"/>
                        <a14:foregroundMark x1="47234" y1="44532" x2="47234" y2="44532"/>
                        <a14:foregroundMark x1="47745" y1="41046" x2="47745" y2="41046"/>
                        <a14:foregroundMark x1="47745" y1="41046" x2="47745" y2="41046"/>
                        <a14:foregroundMark x1="48511" y1="38352" x2="48511" y2="38352"/>
                        <a14:foregroundMark x1="48511" y1="38352" x2="48511" y2="38352"/>
                        <a14:foregroundMark x1="41787" y1="42789" x2="41787" y2="42789"/>
                        <a14:foregroundMark x1="41787" y1="42789" x2="41787" y2="42789"/>
                        <a14:foregroundMark x1="58043" y1="49921" x2="58043" y2="49921"/>
                        <a14:foregroundMark x1="58043" y1="49921" x2="58043" y2="49921"/>
                        <a14:foregroundMark x1="59915" y1="39620" x2="59915" y2="39620"/>
                        <a14:foregroundMark x1="59915" y1="39620" x2="59915" y2="39620"/>
                        <a14:foregroundMark x1="62553" y1="38827" x2="62553" y2="38827"/>
                        <a14:foregroundMark x1="62553" y1="38827" x2="62553" y2="38827"/>
                        <a14:foregroundMark x1="60426" y1="62441" x2="60426" y2="62441"/>
                        <a14:foregroundMark x1="60426" y1="62441" x2="60426" y2="62441"/>
                        <a14:foregroundMark x1="58723" y1="56577" x2="58723" y2="56577"/>
                        <a14:foregroundMark x1="58723" y1="56577" x2="58723" y2="56577"/>
                        <a14:foregroundMark x1="78128" y1="41046" x2="78128" y2="41046"/>
                        <a14:foregroundMark x1="78128" y1="41046" x2="78128" y2="41046"/>
                        <a14:foregroundMark x1="76426" y1="50872" x2="76426" y2="50872"/>
                        <a14:foregroundMark x1="76426" y1="50872" x2="76426" y2="50872"/>
                        <a14:foregroundMark x1="78638" y1="57528" x2="78638" y2="57528"/>
                        <a14:foregroundMark x1="78809" y1="57528" x2="78809" y2="57528"/>
                        <a14:foregroundMark x1="79319" y1="49445" x2="79319" y2="49445"/>
                        <a14:foregroundMark x1="78809" y1="48970" x2="78809" y2="48970"/>
                        <a14:foregroundMark x1="74043" y1="59271" x2="74043" y2="59271"/>
                        <a14:foregroundMark x1="74043" y1="59271" x2="74043" y2="59271"/>
                        <a14:foregroundMark x1="75489" y1="44057" x2="75489" y2="44057"/>
                        <a14:foregroundMark x1="75489" y1="44057" x2="75489" y2="44057"/>
                        <a14:foregroundMark x1="76170" y1="38352" x2="76170" y2="38352"/>
                        <a14:foregroundMark x1="76170" y1="38352" x2="76170" y2="38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0" y="89738"/>
            <a:ext cx="1200089" cy="644473"/>
          </a:xfrm>
          <a:prstGeom prst="rect">
            <a:avLst/>
          </a:prstGeom>
        </p:spPr>
      </p:pic>
      <p:sp>
        <p:nvSpPr>
          <p:cNvPr id="10" name="Text Placeholder 2"/>
          <p:cNvSpPr txBox="1">
            <a:spLocks/>
          </p:cNvSpPr>
          <p:nvPr/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600" b="1" kern="1200">
                <a:solidFill>
                  <a:srgbClr val="293074"/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2800" dirty="0" smtClean="0"/>
              <a:t>Thank you</a:t>
            </a:r>
          </a:p>
          <a:p>
            <a:pPr algn="ctr"/>
            <a:r>
              <a:rPr lang="en-ZA" sz="2800" dirty="0" smtClean="0"/>
              <a:t>www.savca.co.za</a:t>
            </a:r>
          </a:p>
          <a:p>
            <a:pPr algn="ctr"/>
            <a:r>
              <a:rPr lang="en-ZA" sz="2800" dirty="0" smtClean="0"/>
              <a:t>info@savca.co.za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42431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2000" y="124571"/>
            <a:ext cx="5400000" cy="66698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872000" cy="1449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1437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FATCA – Foreign Account  Tax Compliance Act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000" y="1269000"/>
            <a:ext cx="8460000" cy="522000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ZA" sz="2000" dirty="0" smtClean="0"/>
              <a:t>Legislation emanating out of US</a:t>
            </a:r>
          </a:p>
          <a:p>
            <a:pPr>
              <a:spcBef>
                <a:spcPts val="1200"/>
              </a:spcBef>
            </a:pPr>
            <a:r>
              <a:rPr lang="en-ZA" sz="2000" dirty="0" smtClean="0"/>
              <a:t>SARS (South Africa) has signed and Inter-Governmental Agreement  (IGA) with the US</a:t>
            </a:r>
          </a:p>
          <a:p>
            <a:pPr>
              <a:spcBef>
                <a:spcPts val="1200"/>
              </a:spcBef>
            </a:pPr>
            <a:r>
              <a:rPr lang="en-ZA" sz="2000" dirty="0" smtClean="0"/>
              <a:t>Now FATCA  is part of SA Income Tax Act (under Tax Administration)</a:t>
            </a:r>
          </a:p>
          <a:p>
            <a:pPr>
              <a:spcBef>
                <a:spcPts val="1200"/>
              </a:spcBef>
            </a:pPr>
            <a:r>
              <a:rPr lang="en-ZA" sz="2000" dirty="0" smtClean="0"/>
              <a:t>PE Fund Managers are deemed to be caught in FATCA  net</a:t>
            </a:r>
          </a:p>
          <a:p>
            <a:pPr>
              <a:spcBef>
                <a:spcPts val="1200"/>
              </a:spcBef>
            </a:pPr>
            <a:r>
              <a:rPr lang="en-ZA" sz="2000" dirty="0" smtClean="0"/>
              <a:t>SA Fund Managers required to register on US portal prior to December 2014</a:t>
            </a:r>
          </a:p>
          <a:p>
            <a:pPr>
              <a:spcBef>
                <a:spcPts val="1200"/>
              </a:spcBef>
            </a:pPr>
            <a:r>
              <a:rPr lang="en-ZA" sz="2000" dirty="0" smtClean="0"/>
              <a:t>SARS required first reporting to take place for period 1 July 2014 to 28 February 2015 by June 2015</a:t>
            </a:r>
          </a:p>
          <a:p>
            <a:pPr>
              <a:spcBef>
                <a:spcPts val="1200"/>
              </a:spcBef>
            </a:pPr>
            <a:r>
              <a:rPr lang="en-ZA" sz="2000" dirty="0" smtClean="0"/>
              <a:t>Transactions to be reported are ones with US LPs/investors</a:t>
            </a:r>
          </a:p>
          <a:p>
            <a:pPr>
              <a:spcBef>
                <a:spcPts val="1200"/>
              </a:spcBef>
            </a:pPr>
            <a:r>
              <a:rPr lang="en-ZA" sz="2000" dirty="0" smtClean="0"/>
              <a:t>If no US investors are still required to report certain header fields</a:t>
            </a:r>
          </a:p>
          <a:p>
            <a:pPr>
              <a:spcBef>
                <a:spcPts val="1200"/>
              </a:spcBef>
            </a:pPr>
            <a:r>
              <a:rPr lang="en-ZA" sz="2000" dirty="0" smtClean="0"/>
              <a:t>Reporting to be done on magnetic tape in layout prescribed by SARS</a:t>
            </a:r>
          </a:p>
          <a:p>
            <a:pPr>
              <a:spcBef>
                <a:spcPts val="1200"/>
              </a:spcBef>
            </a:pPr>
            <a:r>
              <a:rPr lang="en-ZA" sz="2000" dirty="0" smtClean="0"/>
              <a:t>SAVCA  has identified service providers who can assist</a:t>
            </a:r>
          </a:p>
          <a:p>
            <a:pPr>
              <a:spcBef>
                <a:spcPts val="1200"/>
              </a:spcBef>
            </a:pPr>
            <a:endParaRPr lang="en-ZA" sz="1400" dirty="0"/>
          </a:p>
        </p:txBody>
      </p:sp>
    </p:spTree>
    <p:extLst>
      <p:ext uri="{BB962C8B-B14F-4D97-AF65-F5344CB8AC3E}">
        <p14:creationId xmlns:p14="http://schemas.microsoft.com/office/powerpoint/2010/main" val="178895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61"/>
          <a:stretch/>
        </p:blipFill>
        <p:spPr>
          <a:xfrm flipV="1">
            <a:off x="0" y="-1"/>
            <a:ext cx="9144000" cy="1196752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 rot="5400000">
            <a:off x="-841672" y="841672"/>
            <a:ext cx="3068962" cy="1385617"/>
          </a:xfrm>
          <a:prstGeom prst="rtTriangle">
            <a:avLst/>
          </a:prstGeom>
          <a:solidFill>
            <a:srgbClr val="9CA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78447" l="0" r="100000">
                        <a14:foregroundMark x1="11915" y1="38352" x2="11915" y2="38352"/>
                        <a14:foregroundMark x1="9532" y1="41521" x2="9532" y2="41521"/>
                        <a14:foregroundMark x1="13362" y1="55626" x2="13362" y2="55626"/>
                        <a14:foregroundMark x1="14298" y1="52615" x2="14298" y2="52615"/>
                        <a14:foregroundMark x1="14298" y1="52139" x2="14298" y2="52139"/>
                        <a14:foregroundMark x1="30553" y1="49921" x2="30553" y2="49921"/>
                        <a14:foregroundMark x1="30553" y1="49921" x2="30553" y2="49921"/>
                        <a14:foregroundMark x1="29106" y1="45483" x2="29106" y2="45483"/>
                        <a14:foregroundMark x1="29106" y1="45483" x2="29106" y2="45483"/>
                        <a14:foregroundMark x1="27915" y1="39144" x2="27915" y2="39144"/>
                        <a14:foregroundMark x1="27915" y1="39144" x2="27915" y2="39144"/>
                        <a14:foregroundMark x1="29787" y1="57845" x2="29787" y2="57845"/>
                        <a14:foregroundMark x1="29787" y1="57845" x2="29787" y2="57845"/>
                        <a14:foregroundMark x1="27660" y1="52615" x2="27660" y2="52615"/>
                        <a14:foregroundMark x1="27660" y1="52139" x2="27660" y2="52139"/>
                        <a14:foregroundMark x1="25021" y1="57528" x2="25021" y2="57528"/>
                        <a14:foregroundMark x1="25021" y1="57528" x2="25021" y2="57528"/>
                        <a14:foregroundMark x1="42213" y1="50872" x2="42213" y2="50872"/>
                        <a14:foregroundMark x1="42213" y1="50872" x2="42213" y2="50872"/>
                        <a14:foregroundMark x1="45617" y1="61014" x2="45617" y2="61014"/>
                        <a14:foregroundMark x1="45617" y1="61490" x2="45617" y2="61490"/>
                        <a14:foregroundMark x1="47234" y1="44532" x2="47234" y2="44532"/>
                        <a14:foregroundMark x1="47234" y1="44532" x2="47234" y2="44532"/>
                        <a14:foregroundMark x1="47745" y1="41046" x2="47745" y2="41046"/>
                        <a14:foregroundMark x1="47745" y1="41046" x2="47745" y2="41046"/>
                        <a14:foregroundMark x1="48511" y1="38352" x2="48511" y2="38352"/>
                        <a14:foregroundMark x1="48511" y1="38352" x2="48511" y2="38352"/>
                        <a14:foregroundMark x1="41787" y1="42789" x2="41787" y2="42789"/>
                        <a14:foregroundMark x1="41787" y1="42789" x2="41787" y2="42789"/>
                        <a14:foregroundMark x1="58043" y1="49921" x2="58043" y2="49921"/>
                        <a14:foregroundMark x1="58043" y1="49921" x2="58043" y2="49921"/>
                        <a14:foregroundMark x1="59915" y1="39620" x2="59915" y2="39620"/>
                        <a14:foregroundMark x1="59915" y1="39620" x2="59915" y2="39620"/>
                        <a14:foregroundMark x1="62553" y1="38827" x2="62553" y2="38827"/>
                        <a14:foregroundMark x1="62553" y1="38827" x2="62553" y2="38827"/>
                        <a14:foregroundMark x1="60426" y1="62441" x2="60426" y2="62441"/>
                        <a14:foregroundMark x1="60426" y1="62441" x2="60426" y2="62441"/>
                        <a14:foregroundMark x1="58723" y1="56577" x2="58723" y2="56577"/>
                        <a14:foregroundMark x1="58723" y1="56577" x2="58723" y2="56577"/>
                        <a14:foregroundMark x1="78128" y1="41046" x2="78128" y2="41046"/>
                        <a14:foregroundMark x1="78128" y1="41046" x2="78128" y2="41046"/>
                        <a14:foregroundMark x1="76426" y1="50872" x2="76426" y2="50872"/>
                        <a14:foregroundMark x1="76426" y1="50872" x2="76426" y2="50872"/>
                        <a14:foregroundMark x1="78638" y1="57528" x2="78638" y2="57528"/>
                        <a14:foregroundMark x1="78809" y1="57528" x2="78809" y2="57528"/>
                        <a14:foregroundMark x1="79319" y1="49445" x2="79319" y2="49445"/>
                        <a14:foregroundMark x1="78809" y1="48970" x2="78809" y2="48970"/>
                        <a14:foregroundMark x1="74043" y1="59271" x2="74043" y2="59271"/>
                        <a14:foregroundMark x1="74043" y1="59271" x2="74043" y2="59271"/>
                        <a14:foregroundMark x1="75489" y1="44057" x2="75489" y2="44057"/>
                        <a14:foregroundMark x1="75489" y1="44057" x2="75489" y2="44057"/>
                        <a14:foregroundMark x1="76170" y1="38352" x2="76170" y2="38352"/>
                        <a14:foregroundMark x1="76170" y1="38352" x2="76170" y2="38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0" y="89738"/>
            <a:ext cx="1200089" cy="644473"/>
          </a:xfrm>
          <a:prstGeom prst="rect">
            <a:avLst/>
          </a:prstGeom>
        </p:spPr>
      </p:pic>
      <p:sp>
        <p:nvSpPr>
          <p:cNvPr id="10" name="Text Placeholder 2"/>
          <p:cNvSpPr txBox="1">
            <a:spLocks/>
          </p:cNvSpPr>
          <p:nvPr/>
        </p:nvSpPr>
        <p:spPr>
          <a:xfrm>
            <a:off x="756321" y="1989000"/>
            <a:ext cx="7772400" cy="15001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600" b="1" kern="1200">
                <a:solidFill>
                  <a:srgbClr val="293074"/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2800" dirty="0" smtClean="0"/>
              <a:t>Section 23N of Income Tax Act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04125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Section 23N of Income Tax Act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000" y="1269000"/>
            <a:ext cx="8460000" cy="522000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ZA" sz="1800" dirty="0" smtClean="0"/>
              <a:t>Limitation on deduction of interest where:</a:t>
            </a:r>
          </a:p>
          <a:p>
            <a:pPr lvl="1">
              <a:spcBef>
                <a:spcPts val="1200"/>
              </a:spcBef>
            </a:pPr>
            <a:r>
              <a:rPr lang="en-ZA" sz="1600" dirty="0" smtClean="0"/>
              <a:t>Interest incurred by acquiring company</a:t>
            </a:r>
          </a:p>
          <a:p>
            <a:pPr lvl="1">
              <a:spcBef>
                <a:spcPts val="1200"/>
              </a:spcBef>
            </a:pPr>
            <a:r>
              <a:rPr lang="en-ZA" sz="1600" dirty="0" smtClean="0"/>
              <a:t>Debt used for re-organisation of transaction</a:t>
            </a:r>
          </a:p>
          <a:p>
            <a:pPr lvl="1">
              <a:spcBef>
                <a:spcPts val="1200"/>
              </a:spcBef>
            </a:pPr>
            <a:r>
              <a:rPr lang="en-ZA" sz="1600" dirty="0" smtClean="0"/>
              <a:t>Re-organisation is:</a:t>
            </a:r>
          </a:p>
          <a:p>
            <a:pPr lvl="2">
              <a:spcBef>
                <a:spcPts val="1200"/>
              </a:spcBef>
            </a:pPr>
            <a:r>
              <a:rPr lang="en-ZA" sz="1600" dirty="0" smtClean="0"/>
              <a:t>Section 45 inter-group transaction</a:t>
            </a:r>
          </a:p>
          <a:p>
            <a:pPr lvl="2">
              <a:spcBef>
                <a:spcPts val="1200"/>
              </a:spcBef>
            </a:pPr>
            <a:r>
              <a:rPr lang="en-ZA" sz="1600" dirty="0" smtClean="0"/>
              <a:t>Section 47 liquidation transaction</a:t>
            </a:r>
          </a:p>
          <a:p>
            <a:pPr lvl="1">
              <a:spcBef>
                <a:spcPts val="1200"/>
              </a:spcBef>
            </a:pPr>
            <a:r>
              <a:rPr lang="en-ZA" sz="1600" dirty="0" smtClean="0"/>
              <a:t>Purchase of shares in operating company</a:t>
            </a:r>
          </a:p>
          <a:p>
            <a:pPr lvl="1">
              <a:spcBef>
                <a:spcPts val="1200"/>
              </a:spcBef>
            </a:pPr>
            <a:r>
              <a:rPr lang="en-ZA" sz="1600" dirty="0" smtClean="0"/>
              <a:t>When debt is re-financed</a:t>
            </a:r>
          </a:p>
          <a:p>
            <a:pPr>
              <a:spcBef>
                <a:spcPts val="1200"/>
              </a:spcBef>
            </a:pPr>
            <a:r>
              <a:rPr lang="en-ZA" sz="1800" dirty="0" smtClean="0"/>
              <a:t>Repo rate adjustment when repo rate exceeds 10%, prior to 10% use B = 40%</a:t>
            </a:r>
          </a:p>
          <a:p>
            <a:pPr lvl="1">
              <a:spcBef>
                <a:spcPts val="1200"/>
              </a:spcBef>
            </a:pPr>
            <a:r>
              <a:rPr lang="en-ZA" sz="1600" dirty="0" smtClean="0"/>
              <a:t>A = B x </a:t>
            </a:r>
            <a:r>
              <a:rPr lang="en-ZA" sz="1600" baseline="30000" dirty="0" smtClean="0"/>
              <a:t>C</a:t>
            </a:r>
            <a:r>
              <a:rPr lang="en-ZA" sz="1600" dirty="0" smtClean="0"/>
              <a:t>/</a:t>
            </a:r>
            <a:r>
              <a:rPr lang="en-ZA" sz="1600" baseline="-25000" dirty="0" smtClean="0"/>
              <a:t>D</a:t>
            </a:r>
          </a:p>
          <a:p>
            <a:pPr lvl="2">
              <a:spcBef>
                <a:spcPts val="1200"/>
              </a:spcBef>
            </a:pPr>
            <a:r>
              <a:rPr lang="en-ZA" sz="1600" dirty="0"/>
              <a:t>A is % to apply</a:t>
            </a:r>
          </a:p>
          <a:p>
            <a:pPr lvl="2">
              <a:spcBef>
                <a:spcPts val="1200"/>
              </a:spcBef>
            </a:pPr>
            <a:r>
              <a:rPr lang="en-ZA" sz="1600" dirty="0"/>
              <a:t>B is 40 (40% interest deduction deemed reasonable)</a:t>
            </a:r>
          </a:p>
          <a:p>
            <a:pPr lvl="2">
              <a:spcBef>
                <a:spcPts val="1200"/>
              </a:spcBef>
            </a:pPr>
            <a:r>
              <a:rPr lang="en-ZA" sz="1600" dirty="0"/>
              <a:t>C is average repo rate</a:t>
            </a:r>
          </a:p>
          <a:p>
            <a:pPr lvl="2">
              <a:spcBef>
                <a:spcPts val="1200"/>
              </a:spcBef>
            </a:pPr>
            <a:r>
              <a:rPr lang="en-ZA" sz="1600" dirty="0"/>
              <a:t>D </a:t>
            </a:r>
            <a:r>
              <a:rPr lang="en-ZA" sz="1600" dirty="0" smtClean="0"/>
              <a:t>is 10</a:t>
            </a:r>
            <a:endParaRPr lang="en-ZA" sz="1600" dirty="0"/>
          </a:p>
          <a:p>
            <a:pPr>
              <a:spcBef>
                <a:spcPts val="1200"/>
              </a:spcBef>
            </a:pPr>
            <a:endParaRPr lang="en-ZA" sz="1400" dirty="0"/>
          </a:p>
        </p:txBody>
      </p:sp>
    </p:spTree>
    <p:extLst>
      <p:ext uri="{BB962C8B-B14F-4D97-AF65-F5344CB8AC3E}">
        <p14:creationId xmlns:p14="http://schemas.microsoft.com/office/powerpoint/2010/main" val="13147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Section 23N of Income Tax Act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000" y="1269000"/>
            <a:ext cx="8460000" cy="52200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ZA" sz="2400" u="sng" dirty="0" smtClean="0"/>
              <a:t>Example if Repo rate is 11</a:t>
            </a:r>
          </a:p>
          <a:p>
            <a:pPr>
              <a:spcBef>
                <a:spcPts val="1200"/>
              </a:spcBef>
            </a:pPr>
            <a:r>
              <a:rPr lang="en-ZA" dirty="0" smtClean="0"/>
              <a:t>A = B x </a:t>
            </a:r>
            <a:r>
              <a:rPr lang="en-ZA" baseline="30000" dirty="0" smtClean="0"/>
              <a:t>C</a:t>
            </a:r>
            <a:r>
              <a:rPr lang="en-ZA" dirty="0" smtClean="0"/>
              <a:t>/</a:t>
            </a:r>
            <a:r>
              <a:rPr lang="en-ZA" baseline="-25000" dirty="0" smtClean="0"/>
              <a:t>D</a:t>
            </a:r>
          </a:p>
          <a:p>
            <a:pPr lvl="1">
              <a:spcBef>
                <a:spcPts val="1200"/>
              </a:spcBef>
            </a:pPr>
            <a:r>
              <a:rPr lang="en-ZA" sz="2800" dirty="0"/>
              <a:t>A is % to apply</a:t>
            </a:r>
          </a:p>
          <a:p>
            <a:pPr lvl="1">
              <a:spcBef>
                <a:spcPts val="1200"/>
              </a:spcBef>
            </a:pPr>
            <a:r>
              <a:rPr lang="en-ZA" sz="2800" dirty="0"/>
              <a:t>B is 40 (40% interest deduction deemed reasonable)</a:t>
            </a:r>
          </a:p>
          <a:p>
            <a:pPr lvl="1">
              <a:spcBef>
                <a:spcPts val="1200"/>
              </a:spcBef>
            </a:pPr>
            <a:r>
              <a:rPr lang="en-ZA" sz="2800" dirty="0"/>
              <a:t>C is average repo rate</a:t>
            </a:r>
          </a:p>
          <a:p>
            <a:pPr lvl="1">
              <a:spcBef>
                <a:spcPts val="1200"/>
              </a:spcBef>
            </a:pPr>
            <a:r>
              <a:rPr lang="en-ZA" sz="2800" dirty="0"/>
              <a:t>D </a:t>
            </a:r>
            <a:r>
              <a:rPr lang="en-ZA" sz="2800" dirty="0" smtClean="0"/>
              <a:t>is 10</a:t>
            </a:r>
          </a:p>
          <a:p>
            <a:pPr marL="914400" lvl="2" indent="0">
              <a:spcBef>
                <a:spcPts val="1200"/>
              </a:spcBef>
              <a:buNone/>
            </a:pPr>
            <a:endParaRPr lang="en-ZA" sz="2400" dirty="0"/>
          </a:p>
          <a:p>
            <a:pPr>
              <a:spcBef>
                <a:spcPts val="1200"/>
              </a:spcBef>
            </a:pPr>
            <a:r>
              <a:rPr lang="en-ZA" dirty="0"/>
              <a:t>A = 4</a:t>
            </a:r>
            <a:r>
              <a:rPr lang="en-ZA" dirty="0" smtClean="0"/>
              <a:t>0 </a:t>
            </a:r>
            <a:r>
              <a:rPr lang="en-ZA" dirty="0"/>
              <a:t>x </a:t>
            </a:r>
            <a:r>
              <a:rPr lang="en-ZA" baseline="30000" dirty="0" smtClean="0"/>
              <a:t>11</a:t>
            </a:r>
            <a:r>
              <a:rPr lang="en-ZA" dirty="0" smtClean="0"/>
              <a:t>/</a:t>
            </a:r>
            <a:r>
              <a:rPr lang="en-ZA" baseline="-25000" dirty="0" smtClean="0"/>
              <a:t>10</a:t>
            </a:r>
          </a:p>
          <a:p>
            <a:pPr>
              <a:spcBef>
                <a:spcPts val="1200"/>
              </a:spcBef>
            </a:pPr>
            <a:r>
              <a:rPr lang="en-ZA" dirty="0" smtClean="0"/>
              <a:t>Percentage to apply </a:t>
            </a:r>
            <a:r>
              <a:rPr lang="en-ZA" dirty="0"/>
              <a:t>= </a:t>
            </a:r>
            <a:r>
              <a:rPr lang="en-ZA" dirty="0" smtClean="0"/>
              <a:t>44%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466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Section 23N of Income Tax 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9000"/>
            <a:ext cx="8229600" cy="4860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ZA" sz="2400" u="sng" dirty="0" smtClean="0"/>
              <a:t>Engagement with National Treasury (NT)</a:t>
            </a:r>
          </a:p>
          <a:p>
            <a:pPr marL="0" indent="0">
              <a:buNone/>
            </a:pPr>
            <a:endParaRPr lang="en-ZA" sz="2400" dirty="0"/>
          </a:p>
          <a:p>
            <a:pPr>
              <a:spcBef>
                <a:spcPts val="1200"/>
              </a:spcBef>
            </a:pPr>
            <a:r>
              <a:rPr lang="en-ZA" sz="2400" dirty="0" smtClean="0"/>
              <a:t>SAVCA has had 3 meetings with NT (last 2 in January and May 2014)</a:t>
            </a:r>
            <a:endParaRPr lang="en-ZA" sz="2400" dirty="0"/>
          </a:p>
          <a:p>
            <a:pPr lvl="1">
              <a:spcBef>
                <a:spcPts val="1200"/>
              </a:spcBef>
            </a:pPr>
            <a:r>
              <a:rPr lang="en-ZA" dirty="0" smtClean="0"/>
              <a:t>Requested indexing formula be amended, too punitive with indexing kicking in at 10% repo-rate</a:t>
            </a:r>
          </a:p>
          <a:p>
            <a:pPr lvl="1">
              <a:spcBef>
                <a:spcPts val="1200"/>
              </a:spcBef>
            </a:pPr>
            <a:r>
              <a:rPr lang="en-ZA" dirty="0" smtClean="0"/>
              <a:t>Asked for interest disallowed to be carried forward</a:t>
            </a:r>
          </a:p>
          <a:p>
            <a:pPr lvl="1">
              <a:spcBef>
                <a:spcPts val="1200"/>
              </a:spcBef>
            </a:pPr>
            <a:endParaRPr lang="en-ZA" dirty="0"/>
          </a:p>
          <a:p>
            <a:pPr>
              <a:spcBef>
                <a:spcPts val="1200"/>
              </a:spcBef>
            </a:pPr>
            <a:r>
              <a:rPr lang="en-ZA" sz="2400" dirty="0" smtClean="0"/>
              <a:t>Meeting with NT was positive – now waiting for Tax Amendment Bill to see if proposal accepted</a:t>
            </a:r>
            <a:endParaRPr lang="en-ZA" sz="2400" dirty="0"/>
          </a:p>
          <a:p>
            <a:pPr marL="0" indent="0">
              <a:buNone/>
            </a:pPr>
            <a:endParaRPr lang="en-ZA" sz="2400" u="sng" dirty="0"/>
          </a:p>
        </p:txBody>
      </p:sp>
    </p:spTree>
    <p:extLst>
      <p:ext uri="{BB962C8B-B14F-4D97-AF65-F5344CB8AC3E}">
        <p14:creationId xmlns:p14="http://schemas.microsoft.com/office/powerpoint/2010/main" val="279567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161"/>
          <a:stretch/>
        </p:blipFill>
        <p:spPr>
          <a:xfrm flipV="1">
            <a:off x="0" y="-1"/>
            <a:ext cx="9144000" cy="1196752"/>
          </a:xfrm>
          <a:prstGeom prst="rect">
            <a:avLst/>
          </a:prstGeom>
        </p:spPr>
      </p:pic>
      <p:sp>
        <p:nvSpPr>
          <p:cNvPr id="7" name="Right Triangle 6"/>
          <p:cNvSpPr/>
          <p:nvPr/>
        </p:nvSpPr>
        <p:spPr>
          <a:xfrm rot="5400000">
            <a:off x="-841672" y="841672"/>
            <a:ext cx="3068962" cy="1385617"/>
          </a:xfrm>
          <a:prstGeom prst="rtTriangle">
            <a:avLst/>
          </a:prstGeom>
          <a:solidFill>
            <a:srgbClr val="9CAF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78447" l="0" r="100000">
                        <a14:foregroundMark x1="11915" y1="38352" x2="11915" y2="38352"/>
                        <a14:foregroundMark x1="9532" y1="41521" x2="9532" y2="41521"/>
                        <a14:foregroundMark x1="13362" y1="55626" x2="13362" y2="55626"/>
                        <a14:foregroundMark x1="14298" y1="52615" x2="14298" y2="52615"/>
                        <a14:foregroundMark x1="14298" y1="52139" x2="14298" y2="52139"/>
                        <a14:foregroundMark x1="30553" y1="49921" x2="30553" y2="49921"/>
                        <a14:foregroundMark x1="30553" y1="49921" x2="30553" y2="49921"/>
                        <a14:foregroundMark x1="29106" y1="45483" x2="29106" y2="45483"/>
                        <a14:foregroundMark x1="29106" y1="45483" x2="29106" y2="45483"/>
                        <a14:foregroundMark x1="27915" y1="39144" x2="27915" y2="39144"/>
                        <a14:foregroundMark x1="27915" y1="39144" x2="27915" y2="39144"/>
                        <a14:foregroundMark x1="29787" y1="57845" x2="29787" y2="57845"/>
                        <a14:foregroundMark x1="29787" y1="57845" x2="29787" y2="57845"/>
                        <a14:foregroundMark x1="27660" y1="52615" x2="27660" y2="52615"/>
                        <a14:foregroundMark x1="27660" y1="52139" x2="27660" y2="52139"/>
                        <a14:foregroundMark x1="25021" y1="57528" x2="25021" y2="57528"/>
                        <a14:foregroundMark x1="25021" y1="57528" x2="25021" y2="57528"/>
                        <a14:foregroundMark x1="42213" y1="50872" x2="42213" y2="50872"/>
                        <a14:foregroundMark x1="42213" y1="50872" x2="42213" y2="50872"/>
                        <a14:foregroundMark x1="45617" y1="61014" x2="45617" y2="61014"/>
                        <a14:foregroundMark x1="45617" y1="61490" x2="45617" y2="61490"/>
                        <a14:foregroundMark x1="47234" y1="44532" x2="47234" y2="44532"/>
                        <a14:foregroundMark x1="47234" y1="44532" x2="47234" y2="44532"/>
                        <a14:foregroundMark x1="47745" y1="41046" x2="47745" y2="41046"/>
                        <a14:foregroundMark x1="47745" y1="41046" x2="47745" y2="41046"/>
                        <a14:foregroundMark x1="48511" y1="38352" x2="48511" y2="38352"/>
                        <a14:foregroundMark x1="48511" y1="38352" x2="48511" y2="38352"/>
                        <a14:foregroundMark x1="41787" y1="42789" x2="41787" y2="42789"/>
                        <a14:foregroundMark x1="41787" y1="42789" x2="41787" y2="42789"/>
                        <a14:foregroundMark x1="58043" y1="49921" x2="58043" y2="49921"/>
                        <a14:foregroundMark x1="58043" y1="49921" x2="58043" y2="49921"/>
                        <a14:foregroundMark x1="59915" y1="39620" x2="59915" y2="39620"/>
                        <a14:foregroundMark x1="59915" y1="39620" x2="59915" y2="39620"/>
                        <a14:foregroundMark x1="62553" y1="38827" x2="62553" y2="38827"/>
                        <a14:foregroundMark x1="62553" y1="38827" x2="62553" y2="38827"/>
                        <a14:foregroundMark x1="60426" y1="62441" x2="60426" y2="62441"/>
                        <a14:foregroundMark x1="60426" y1="62441" x2="60426" y2="62441"/>
                        <a14:foregroundMark x1="58723" y1="56577" x2="58723" y2="56577"/>
                        <a14:foregroundMark x1="58723" y1="56577" x2="58723" y2="56577"/>
                        <a14:foregroundMark x1="78128" y1="41046" x2="78128" y2="41046"/>
                        <a14:foregroundMark x1="78128" y1="41046" x2="78128" y2="41046"/>
                        <a14:foregroundMark x1="76426" y1="50872" x2="76426" y2="50872"/>
                        <a14:foregroundMark x1="76426" y1="50872" x2="76426" y2="50872"/>
                        <a14:foregroundMark x1="78638" y1="57528" x2="78638" y2="57528"/>
                        <a14:foregroundMark x1="78809" y1="57528" x2="78809" y2="57528"/>
                        <a14:foregroundMark x1="79319" y1="49445" x2="79319" y2="49445"/>
                        <a14:foregroundMark x1="78809" y1="48970" x2="78809" y2="48970"/>
                        <a14:foregroundMark x1="74043" y1="59271" x2="74043" y2="59271"/>
                        <a14:foregroundMark x1="74043" y1="59271" x2="74043" y2="59271"/>
                        <a14:foregroundMark x1="75489" y1="44057" x2="75489" y2="44057"/>
                        <a14:foregroundMark x1="75489" y1="44057" x2="75489" y2="44057"/>
                        <a14:foregroundMark x1="76170" y1="38352" x2="76170" y2="38352"/>
                        <a14:foregroundMark x1="76170" y1="38352" x2="76170" y2="38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0" y="89738"/>
            <a:ext cx="1200089" cy="644473"/>
          </a:xfrm>
          <a:prstGeom prst="rect">
            <a:avLst/>
          </a:prstGeom>
        </p:spPr>
      </p:pic>
      <p:sp>
        <p:nvSpPr>
          <p:cNvPr id="10" name="Text Placeholder 2"/>
          <p:cNvSpPr txBox="1">
            <a:spLocks/>
          </p:cNvSpPr>
          <p:nvPr/>
        </p:nvSpPr>
        <p:spPr>
          <a:xfrm>
            <a:off x="756321" y="1989000"/>
            <a:ext cx="7772400" cy="15001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600" b="1" kern="1200">
                <a:solidFill>
                  <a:srgbClr val="293074"/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Myriad Pro" pitchFamily="34" charset="0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2800" dirty="0" smtClean="0"/>
              <a:t>IT3 Reporting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89381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AVCA">
      <a:dk1>
        <a:srgbClr val="4A548C"/>
      </a:dk1>
      <a:lt1>
        <a:sysClr val="window" lastClr="FFFFFF"/>
      </a:lt1>
      <a:dk2>
        <a:srgbClr val="4A5468"/>
      </a:dk2>
      <a:lt2>
        <a:srgbClr val="EEECE1"/>
      </a:lt2>
      <a:accent1>
        <a:srgbClr val="9CAFD7"/>
      </a:accent1>
      <a:accent2>
        <a:srgbClr val="F5B937"/>
      </a:accent2>
      <a:accent3>
        <a:srgbClr val="72D557"/>
      </a:accent3>
      <a:accent4>
        <a:srgbClr val="DA5050"/>
      </a:accent4>
      <a:accent5>
        <a:srgbClr val="7F7F7F"/>
      </a:accent5>
      <a:accent6>
        <a:srgbClr val="DAE0F4"/>
      </a:accent6>
      <a:hlink>
        <a:srgbClr val="0000FF"/>
      </a:hlink>
      <a:folHlink>
        <a:srgbClr val="800080"/>
      </a:folHlink>
    </a:clrScheme>
    <a:fontScheme name="SAVCA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6783</TotalTime>
  <Words>2294</Words>
  <Application>Microsoft Office PowerPoint</Application>
  <PresentationFormat>On-screen Show (4:3)</PresentationFormat>
  <Paragraphs>411</Paragraphs>
  <Slides>37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 Legal &amp; Regulatory Briefing  to SAVCA members 22 July 2014 8:00am to 9:30am</vt:lpstr>
      <vt:lpstr>Agenda</vt:lpstr>
      <vt:lpstr>PowerPoint Presentation</vt:lpstr>
      <vt:lpstr>FATCA – Foreign Account  Tax Compliance Act</vt:lpstr>
      <vt:lpstr>PowerPoint Presentation</vt:lpstr>
      <vt:lpstr>Section 23N of Income Tax Act</vt:lpstr>
      <vt:lpstr>Section 23N of Income Tax Act</vt:lpstr>
      <vt:lpstr>Section 23N of Income Tax Act</vt:lpstr>
      <vt:lpstr>PowerPoint Presentation</vt:lpstr>
      <vt:lpstr>IT3 Reporting</vt:lpstr>
      <vt:lpstr>PowerPoint Presentation</vt:lpstr>
      <vt:lpstr>Dividend Withholding Tax</vt:lpstr>
      <vt:lpstr>Dividend Withholding Tax (cont)</vt:lpstr>
      <vt:lpstr>PowerPoint Presentation</vt:lpstr>
      <vt:lpstr>Interest Withholding Tax</vt:lpstr>
      <vt:lpstr>Interest Withholding Tax (cont)</vt:lpstr>
      <vt:lpstr>PowerPoint Presentation</vt:lpstr>
      <vt:lpstr>FAIS Licensing </vt:lpstr>
      <vt:lpstr>Proposed New License Category  (Cat VI)</vt:lpstr>
      <vt:lpstr>What’s in the Draft CoC?</vt:lpstr>
      <vt:lpstr>Some Structural Consequences</vt:lpstr>
      <vt:lpstr>A Cautionary Note</vt:lpstr>
      <vt:lpstr>PowerPoint Presentation</vt:lpstr>
      <vt:lpstr>Alternative Investment Fund Manager Directive (AIFMD) authorisation</vt:lpstr>
      <vt:lpstr>Time line</vt:lpstr>
      <vt:lpstr>Some key definitions and requirements</vt:lpstr>
      <vt:lpstr>Some key definitions and requirements contd…</vt:lpstr>
      <vt:lpstr>A lot for all to digest</vt:lpstr>
      <vt:lpstr>Some key definitions and requirements contd…</vt:lpstr>
      <vt:lpstr>Some key definitions and requirements contd…</vt:lpstr>
      <vt:lpstr>Some pointers</vt:lpstr>
      <vt:lpstr>PowerPoint Presentation</vt:lpstr>
      <vt:lpstr>Scorecard Overview</vt:lpstr>
      <vt:lpstr>   </vt:lpstr>
      <vt:lpstr>Other DTI changes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SAVCA</dc:title>
  <dc:creator>Mondi Gale Karvouniaris</dc:creator>
  <cp:lastModifiedBy>Aneesa Moosa</cp:lastModifiedBy>
  <cp:revision>130</cp:revision>
  <cp:lastPrinted>2014-07-21T11:01:41Z</cp:lastPrinted>
  <dcterms:created xsi:type="dcterms:W3CDTF">2013-10-09T15:30:31Z</dcterms:created>
  <dcterms:modified xsi:type="dcterms:W3CDTF">2014-07-23T07:00:47Z</dcterms:modified>
</cp:coreProperties>
</file>