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handoutMasterIdLst>
    <p:handoutMasterId r:id="rId43"/>
  </p:handoutMasterIdLst>
  <p:sldIdLst>
    <p:sldId id="294" r:id="rId3"/>
    <p:sldId id="449" r:id="rId4"/>
    <p:sldId id="458" r:id="rId5"/>
    <p:sldId id="450" r:id="rId6"/>
    <p:sldId id="451" r:id="rId7"/>
    <p:sldId id="452" r:id="rId8"/>
    <p:sldId id="454" r:id="rId9"/>
    <p:sldId id="453" r:id="rId10"/>
    <p:sldId id="455" r:id="rId11"/>
    <p:sldId id="456" r:id="rId12"/>
    <p:sldId id="257" r:id="rId13"/>
    <p:sldId id="391" r:id="rId14"/>
    <p:sldId id="423" r:id="rId15"/>
    <p:sldId id="413" r:id="rId16"/>
    <p:sldId id="392" r:id="rId17"/>
    <p:sldId id="414" r:id="rId18"/>
    <p:sldId id="393" r:id="rId19"/>
    <p:sldId id="421" r:id="rId20"/>
    <p:sldId id="420" r:id="rId21"/>
    <p:sldId id="397" r:id="rId22"/>
    <p:sldId id="398" r:id="rId23"/>
    <p:sldId id="430" r:id="rId24"/>
    <p:sldId id="431" r:id="rId25"/>
    <p:sldId id="460" r:id="rId26"/>
    <p:sldId id="459" r:id="rId27"/>
    <p:sldId id="427" r:id="rId28"/>
    <p:sldId id="428" r:id="rId29"/>
    <p:sldId id="432" r:id="rId30"/>
    <p:sldId id="461" r:id="rId31"/>
    <p:sldId id="404" r:id="rId32"/>
    <p:sldId id="439" r:id="rId33"/>
    <p:sldId id="436" r:id="rId34"/>
    <p:sldId id="440" r:id="rId35"/>
    <p:sldId id="442" r:id="rId36"/>
    <p:sldId id="443" r:id="rId37"/>
    <p:sldId id="444" r:id="rId38"/>
    <p:sldId id="445" r:id="rId39"/>
    <p:sldId id="446" r:id="rId40"/>
    <p:sldId id="447" r:id="rId41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7" autoAdjust="0"/>
    <p:restoredTop sz="94472" autoAdjust="0"/>
  </p:normalViewPr>
  <p:slideViewPr>
    <p:cSldViewPr>
      <p:cViewPr>
        <p:scale>
          <a:sx n="75" d="100"/>
          <a:sy n="75" d="100"/>
        </p:scale>
        <p:origin x="-1008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886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8117B-0D86-451F-B9DC-7DC2FD70B647}" type="datetimeFigureOut">
              <a:rPr lang="en-US" smtClean="0"/>
              <a:pPr/>
              <a:t>2/17/2015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9D53A-2598-4C98-9228-F676D5425AC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70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4ADA9-4BBC-482F-A891-DB73321970DB}" type="datetimeFigureOut">
              <a:rPr lang="en-US" smtClean="0"/>
              <a:pPr/>
              <a:t>2/17/2015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A9A1C-1CEF-4228-B170-3BDD82C651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411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426BDE-5D53-483C-81D5-E67522A2FD13}" type="slidenum">
              <a:rPr lang="en-ZA" smtClean="0">
                <a:ea typeface="ＭＳ Ｐゴシック" charset="-128"/>
              </a:rPr>
              <a:pPr/>
              <a:t>21</a:t>
            </a:fld>
            <a:endParaRPr lang="en-ZA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426BDE-5D53-483C-81D5-E67522A2FD13}" type="slidenum">
              <a:rPr lang="en-ZA" smtClean="0">
                <a:ea typeface="ＭＳ Ｐゴシック" charset="-128"/>
              </a:rPr>
              <a:pPr/>
              <a:t>23</a:t>
            </a:fld>
            <a:endParaRPr lang="en-ZA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426BDE-5D53-483C-81D5-E67522A2FD13}" type="slidenum">
              <a:rPr lang="en-ZA" smtClean="0">
                <a:ea typeface="ＭＳ Ｐゴシック" charset="-128"/>
              </a:rPr>
              <a:pPr/>
              <a:t>34</a:t>
            </a:fld>
            <a:endParaRPr lang="en-ZA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 smtClean="0">
              <a:ea typeface="ＭＳ Ｐゴシック" charset="-128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B05972-8869-4DA4-BEE6-11F3EA2EE095}" type="slidenum">
              <a:rPr lang="en-ZA" smtClean="0">
                <a:ea typeface="ＭＳ Ｐゴシック" charset="-128"/>
              </a:rPr>
              <a:pPr/>
              <a:t>39</a:t>
            </a:fld>
            <a:endParaRPr lang="en-ZA" dirty="0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A178C-58C6-4688-8B2A-CE4373EEA8EA}" type="datetime1">
              <a:rPr lang="en-US" smtClean="0"/>
              <a:pPr/>
              <a:t>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33BC-0844-402C-AAB4-120AA62F5F23}" type="datetime1">
              <a:rPr lang="en-US" smtClean="0"/>
              <a:pPr/>
              <a:t>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9EA3-5ACD-48A8-8AF2-38A3564E6912}" type="datetime1">
              <a:rPr lang="en-US" smtClean="0"/>
              <a:pPr/>
              <a:t>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25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25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2008"/>
            <a:ext cx="8229600" cy="620688"/>
          </a:xfrm>
        </p:spPr>
        <p:txBody>
          <a:bodyPr/>
          <a:lstStyle>
            <a:lvl1pPr algn="l">
              <a:defRPr>
                <a:solidFill>
                  <a:srgbClr val="CC9900"/>
                </a:solidFill>
                <a:latin typeface="Palatino Linotype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>
                <a:latin typeface="Palatino Linotype" pitchFamily="18" charset="0"/>
              </a:defRPr>
            </a:lvl1pPr>
            <a:lvl2pPr>
              <a:defRPr>
                <a:latin typeface="Palatino Linotype" pitchFamily="18" charset="0"/>
              </a:defRPr>
            </a:lvl2pPr>
            <a:lvl3pPr>
              <a:defRPr>
                <a:latin typeface="Palatino Linotype" pitchFamily="18" charset="0"/>
              </a:defRPr>
            </a:lvl3pPr>
            <a:lvl4pPr>
              <a:defRPr>
                <a:latin typeface="Palatino Linotype" pitchFamily="18" charset="0"/>
              </a:defRPr>
            </a:lvl4pPr>
            <a:lvl5pPr>
              <a:defRPr>
                <a:latin typeface="Palatino Linotype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13EB-F71C-46CA-92EE-1A2EBF542DB7}" type="datetime1">
              <a:rPr lang="en-US" smtClean="0"/>
              <a:pPr>
                <a:defRPr/>
              </a:pPr>
              <a:t>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80288" y="6356350"/>
            <a:ext cx="1306512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6E22D86-5C5F-4012-ACBB-C329722834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1124744"/>
            <a:ext cx="561216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8B797-0E87-4264-B994-AB5FA43EA76C}" type="datetime1">
              <a:rPr lang="en-US" smtClean="0"/>
              <a:pPr>
                <a:defRPr/>
              </a:pPr>
              <a:t>2/17/2015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2844" y="332656"/>
            <a:ext cx="8820000" cy="647992"/>
          </a:xfrm>
          <a:prstGeom prst="rect">
            <a:avLst/>
          </a:prstGeom>
        </p:spPr>
        <p:txBody>
          <a:bodyPr anchor="ctr"/>
          <a:lstStyle>
            <a:lvl1pPr algn="l">
              <a:defRPr sz="3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6309320"/>
            <a:ext cx="2324100" cy="54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Footer Placeholder 1"/>
          <p:cNvSpPr txBox="1">
            <a:spLocks/>
          </p:cNvSpPr>
          <p:nvPr userDrawn="1"/>
        </p:nvSpPr>
        <p:spPr>
          <a:xfrm>
            <a:off x="142844" y="6448251"/>
            <a:ext cx="500066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1568CD0C-CBE1-4A74-9D99-5D1A61CE4B15}" type="slidenum">
              <a:rPr lang="en-GB" sz="1000">
                <a:solidFill>
                  <a:prstClr val="black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pPr algn="r">
                <a:defRPr/>
              </a:pPr>
              <a:t>‹#›</a:t>
            </a:fld>
            <a:endParaRPr lang="en-GB" sz="1000" dirty="0">
              <a:solidFill>
                <a:prstClr val="black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 userDrawn="1"/>
        </p:nvSpPr>
        <p:spPr bwMode="auto">
          <a:xfrm>
            <a:off x="500034" y="1214422"/>
            <a:ext cx="818041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80000"/>
            </a:pPr>
            <a:endParaRPr lang="en-US" sz="2600" kern="0" dirty="0">
              <a:solidFill>
                <a:srgbClr val="1F497D"/>
              </a:solidFill>
              <a:ea typeface="ＭＳ Ｐゴシック" charset="-128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71500" y="1268760"/>
            <a:ext cx="8001000" cy="4874865"/>
          </a:xfrm>
          <a:prstGeom prst="rect">
            <a:avLst/>
          </a:prstGeom>
        </p:spPr>
        <p:txBody>
          <a:bodyPr/>
          <a:lstStyle>
            <a:lvl1pPr algn="l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algn="l">
              <a:buNone/>
              <a:defRPr sz="2400">
                <a:latin typeface="Arial" pitchFamily="34" charset="0"/>
                <a:cs typeface="Arial" pitchFamily="34" charset="0"/>
              </a:defRPr>
            </a:lvl2pPr>
            <a:lvl3pPr algn="l">
              <a:buNone/>
              <a:defRPr sz="2400">
                <a:latin typeface="Arial" pitchFamily="34" charset="0"/>
                <a:cs typeface="Arial" pitchFamily="34" charset="0"/>
              </a:defRPr>
            </a:lvl3pPr>
            <a:lvl4pPr algn="l">
              <a:buNone/>
              <a:defRPr sz="2400">
                <a:latin typeface="Arial" pitchFamily="34" charset="0"/>
                <a:cs typeface="Arial" pitchFamily="34" charset="0"/>
              </a:defRPr>
            </a:lvl4pPr>
            <a:lvl5pPr algn="l">
              <a:buNone/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10" name="Text Box 26"/>
          <p:cNvSpPr txBox="1">
            <a:spLocks noChangeArrowheads="1"/>
          </p:cNvSpPr>
          <p:nvPr userDrawn="1"/>
        </p:nvSpPr>
        <p:spPr bwMode="auto">
          <a:xfrm>
            <a:off x="616691" y="6453336"/>
            <a:ext cx="6907637" cy="2484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CONSISTENT CONSERVATIVE CONTRARIAN 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rot="5400000">
            <a:off x="539552" y="6577537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C784-42EF-408D-A323-4DA9E4060098}" type="datetime1">
              <a:rPr lang="en-US" smtClean="0"/>
              <a:pPr/>
              <a:t>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40A72-ABD5-2149-8781-18B0E77C16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2E56-0A6C-482C-9491-C9979D78D10A}" type="datetime1">
              <a:rPr lang="en-US" smtClean="0"/>
              <a:pPr/>
              <a:t>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7F088-A24B-43D0-B28C-B30BB0522CCE}" type="datetime1">
              <a:rPr lang="en-US" smtClean="0"/>
              <a:pPr/>
              <a:t>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A7329-96C8-4049-B1FB-7D288099453B}" type="datetime1">
              <a:rPr lang="en-US" smtClean="0"/>
              <a:pPr/>
              <a:t>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36147-1B67-43AB-AE22-977B0B0853B3}" type="datetime1">
              <a:rPr lang="en-US" smtClean="0"/>
              <a:pPr/>
              <a:t>2/17/2015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76AD7-8D99-4949-BA59-57BB4B885195}" type="datetime1">
              <a:rPr lang="en-US" smtClean="0"/>
              <a:pPr/>
              <a:t>2/17/2015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760C7-02FA-4281-93DF-A35F47089647}" type="datetime1">
              <a:rPr lang="en-US" smtClean="0"/>
              <a:pPr/>
              <a:t>2/17/2015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605-6819-44E3-8CA4-724B98CB0FFF}" type="datetime1">
              <a:rPr lang="en-US" smtClean="0"/>
              <a:pPr/>
              <a:t>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774D6-4C8A-4EC1-B313-42218DCCF961}" type="datetime1">
              <a:rPr lang="en-US" smtClean="0"/>
              <a:pPr/>
              <a:t>2/17/2015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59EC7-11C6-4C62-8957-F41FD19B62F4}" type="datetime1">
              <a:rPr lang="en-US" smtClean="0"/>
              <a:pPr/>
              <a:t>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60AB7-138A-41CB-8000-6CA28D6EFF4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65" charset="0"/>
                <a:ea typeface="ＭＳ Ｐゴシック" pitchFamily="-65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AF49FA9E-4242-4CD7-BAE4-7827BA748906}" type="datetime1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2/17/2015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65" charset="0"/>
                <a:ea typeface="ＭＳ Ｐゴシック" pitchFamily="-65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itchFamily="-65" charset="0"/>
                <a:ea typeface="ＭＳ Ｐゴシック" pitchFamily="-65" charset="-128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             </a:t>
            </a:r>
            <a:fld id="{E3665163-8117-4343-8186-252887585A55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6" r:id="rId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7.emf"/><Relationship Id="rId7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hyperlink" Target="http://www.google.co.za/url?sa=i&amp;rct=j&amp;q=&amp;esrc=s&amp;frm=1&amp;source=images&amp;cd=&amp;cad=rja&amp;docid=R98ibVuyUF5vXM&amp;tbnid=tIvnMLAgApXgDM:&amp;ved=0CAUQjRw&amp;url=http://www.marklives.com/2012/04/capitecs-marketing-team-on-the-capitec-way/&amp;ei=bBx6UrC6BcOq0QXo2YGQDg&amp;bvm=bv.55980276,d.ZGU&amp;psig=AFQjCNESmjVekPSivepB8J1VJhEfIcx9XA&amp;ust=138382072514098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emf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emf"/><Relationship Id="rId7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30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7.em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46.png"/><Relationship Id="rId7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4.png"/><Relationship Id="rId10" Type="http://schemas.openxmlformats.org/officeDocument/2006/relationships/image" Target="cid:_com_android_email_attachmentprovider_2_3315714_RAW@sec.galaxytab" TargetMode="External"/><Relationship Id="rId4" Type="http://schemas.openxmlformats.org/officeDocument/2006/relationships/image" Target="../media/image47.png"/><Relationship Id="rId9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3.emf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SG backgroun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78430"/>
            <a:ext cx="9144000" cy="11795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78662" y="5638800"/>
            <a:ext cx="14653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latin typeface="+mj-lt"/>
                <a:cs typeface="Lato Light"/>
              </a:rPr>
              <a:t>13 February 2015</a:t>
            </a:r>
            <a:endParaRPr lang="en-US" sz="1400" dirty="0">
              <a:latin typeface="+mj-lt"/>
              <a:cs typeface="Lato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0774" y="5334000"/>
            <a:ext cx="3693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400" dirty="0" smtClean="0">
                <a:cs typeface="Lato Light"/>
              </a:rPr>
              <a:t>Jannie Mouton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 bwMode="auto">
          <a:xfrm>
            <a:off x="838200" y="2209800"/>
            <a:ext cx="7700392" cy="278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3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-65" charset="-128"/>
              <a:cs typeface="ＭＳ Ｐゴシック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ZA" sz="4800" noProof="0" dirty="0" smtClean="0">
              <a:ea typeface="ＭＳ Ｐゴシック" pitchFamily="-65" charset="-128"/>
              <a:cs typeface="ＭＳ Ｐゴシック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sz="4800" noProof="0" dirty="0" smtClean="0">
                <a:ea typeface="ＭＳ Ｐゴシック" pitchFamily="-65" charset="-128"/>
                <a:cs typeface="ＭＳ Ｐゴシック"/>
              </a:rPr>
              <a:t>THE PSG STORY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ZA" sz="4000" noProof="0" dirty="0" smtClean="0">
              <a:solidFill>
                <a:schemeClr val="bg1">
                  <a:lumMod val="50000"/>
                </a:schemeClr>
              </a:solidFill>
              <a:ea typeface="ＭＳ Ｐゴシック" pitchFamily="-65" charset="-128"/>
              <a:cs typeface="ＭＳ Ｐゴシック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sz="4000" noProof="0" dirty="0" smtClean="0">
                <a:solidFill>
                  <a:schemeClr val="bg1">
                    <a:lumMod val="50000"/>
                  </a:schemeClr>
                </a:solidFill>
                <a:ea typeface="ＭＳ Ｐゴシック" pitchFamily="-65" charset="-128"/>
                <a:cs typeface="ＭＳ Ｐゴシック"/>
              </a:rPr>
              <a:t>Investing for growth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000" b="0" i="0" u="none" strike="noStrike" kern="1200" cap="none" spc="0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ＭＳ Ｐゴシック" pitchFamily="-65" charset="-128"/>
                <a:cs typeface="ＭＳ Ｐゴシック"/>
              </a:rPr>
              <a:t>Investing</a:t>
            </a:r>
            <a:r>
              <a:rPr kumimoji="0" lang="en-ZA" sz="4000" b="0" i="0" u="none" strike="noStrike" kern="1200" cap="none" spc="0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ＭＳ Ｐゴシック" pitchFamily="-65" charset="-128"/>
                <a:cs typeface="ＭＳ Ｐゴシック"/>
              </a:rPr>
              <a:t> for good</a:t>
            </a:r>
            <a:r>
              <a:rPr kumimoji="0" lang="en-Z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ＭＳ Ｐゴシック" pitchFamily="-65" charset="-128"/>
                <a:cs typeface="ＭＳ Ｐゴシック"/>
              </a:rPr>
              <a:t/>
            </a:r>
            <a:br>
              <a:rPr kumimoji="0" lang="en-Z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ＭＳ Ｐゴシック" pitchFamily="-65" charset="-128"/>
                <a:cs typeface="ＭＳ Ｐゴシック"/>
              </a:rPr>
            </a:br>
            <a:r>
              <a:rPr kumimoji="0" lang="en-ZA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/>
              </a:rPr>
              <a:t/>
            </a:r>
            <a:br>
              <a:rPr kumimoji="0" lang="en-ZA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-65" charset="-128"/>
                <a:cs typeface="ＭＳ Ｐゴシック"/>
              </a:rPr>
            </a:br>
            <a:endParaRPr kumimoji="0" lang="en-ZA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ＭＳ Ｐゴシック" pitchFamily="-65" charset="-128"/>
              <a:cs typeface="ＭＳ Ｐゴシック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144000" cy="2057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381000"/>
            <a:ext cx="3175000" cy="121920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52400" y="6324600"/>
            <a:ext cx="2133600" cy="365125"/>
          </a:xfrm>
        </p:spPr>
        <p:txBody>
          <a:bodyPr/>
          <a:lstStyle/>
          <a:p>
            <a:fld id="{49440A72-ABD5-2149-8781-18B0E77C16C9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7826" name="Picture 2" descr="http://www.savca.co.za/wp-content/uploads/2014/11/Conference-JPEG-1099x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5181600"/>
            <a:ext cx="6280150" cy="1142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260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6" name="Picture 5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340071" y="1556792"/>
            <a:ext cx="4159921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5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14375" y="9144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5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Investment philosophies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idx="1"/>
          </p:nvPr>
        </p:nvSpPr>
        <p:spPr>
          <a:xfrm>
            <a:off x="257175" y="1752600"/>
            <a:ext cx="7743825" cy="4524375"/>
          </a:xfrm>
        </p:spPr>
        <p:txBody>
          <a:bodyPr/>
          <a:lstStyle/>
          <a:p>
            <a:r>
              <a:rPr lang="en-GB" sz="3000" dirty="0" smtClean="0"/>
              <a:t>Ideal company</a:t>
            </a:r>
          </a:p>
          <a:p>
            <a:pPr lvl="1">
              <a:lnSpc>
                <a:spcPct val="150000"/>
              </a:lnSpc>
            </a:pPr>
            <a:r>
              <a:rPr lang="en-GB" sz="2500" dirty="0" smtClean="0">
                <a:solidFill>
                  <a:schemeClr val="tx1"/>
                </a:solidFill>
              </a:rPr>
              <a:t>Exceptional management</a:t>
            </a:r>
          </a:p>
          <a:p>
            <a:pPr lvl="1">
              <a:lnSpc>
                <a:spcPct val="150000"/>
              </a:lnSpc>
            </a:pPr>
            <a:r>
              <a:rPr lang="en-GB" sz="2500" dirty="0" smtClean="0">
                <a:solidFill>
                  <a:schemeClr val="tx1"/>
                </a:solidFill>
              </a:rPr>
              <a:t>High barriers to entry</a:t>
            </a:r>
          </a:p>
          <a:p>
            <a:pPr lvl="1">
              <a:lnSpc>
                <a:spcPct val="150000"/>
              </a:lnSpc>
            </a:pPr>
            <a:r>
              <a:rPr lang="en-GB" sz="2500" dirty="0" smtClean="0">
                <a:solidFill>
                  <a:schemeClr val="tx1"/>
                </a:solidFill>
              </a:rPr>
              <a:t>Unique product – BRAND</a:t>
            </a:r>
          </a:p>
          <a:p>
            <a:pPr lvl="1">
              <a:lnSpc>
                <a:spcPct val="150000"/>
              </a:lnSpc>
            </a:pPr>
            <a:r>
              <a:rPr lang="en-GB" sz="2500" dirty="0" smtClean="0">
                <a:solidFill>
                  <a:schemeClr val="tx1"/>
                </a:solidFill>
              </a:rPr>
              <a:t>Scalable</a:t>
            </a:r>
          </a:p>
          <a:p>
            <a:pPr lvl="1">
              <a:lnSpc>
                <a:spcPct val="150000"/>
              </a:lnSpc>
            </a:pPr>
            <a:r>
              <a:rPr lang="en-GB" sz="2500" dirty="0" smtClean="0">
                <a:solidFill>
                  <a:schemeClr val="tx1"/>
                </a:solidFill>
              </a:rPr>
              <a:t>Simple – easy to understand</a:t>
            </a:r>
          </a:p>
          <a:p>
            <a:pPr lvl="1">
              <a:lnSpc>
                <a:spcPct val="150000"/>
              </a:lnSpc>
            </a:pPr>
            <a:r>
              <a:rPr lang="en-GB" sz="2500" dirty="0" smtClean="0">
                <a:solidFill>
                  <a:schemeClr val="tx1"/>
                </a:solidFill>
              </a:rPr>
              <a:t>Focused</a:t>
            </a:r>
          </a:p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 smtClean="0">
                <a:solidFill>
                  <a:schemeClr val="bg1"/>
                </a:solidFill>
              </a:rPr>
              <a:t>The PSG story – business philosophies</a:t>
            </a:r>
            <a:endParaRPr lang="en-US" sz="4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bg1"/>
                </a:solidFill>
              </a:rPr>
              <a:t>Invest for growth</a:t>
            </a: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6" name="Picture 5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irc_mi" descr="http://www.ikkotrader.com/SmartInvestormediaProxy/gedit/buffet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2738" y="1600200"/>
            <a:ext cx="3438524" cy="2363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571500" y="4267200"/>
            <a:ext cx="8001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000" b="1" noProof="0" dirty="0" smtClean="0">
                <a:latin typeface="+mj-lt"/>
                <a:ea typeface="ＭＳ Ｐゴシック" pitchFamily="-65" charset="-128"/>
                <a:cs typeface="ＭＳ Ｐゴシック"/>
              </a:rPr>
              <a:t>“Value and Growth…</a:t>
            </a:r>
            <a:r>
              <a:rPr lang="en-ZA" sz="2000" b="1" i="1" dirty="0" smtClean="0"/>
              <a:t> the two approaches are joined at the hip</a:t>
            </a:r>
            <a:r>
              <a:rPr lang="en-ZA" sz="2000" i="1" dirty="0" smtClean="0"/>
              <a:t>: Growth is </a:t>
            </a:r>
            <a:r>
              <a:rPr lang="en-ZA" sz="2000" b="1" i="1" dirty="0" smtClean="0"/>
              <a:t>always</a:t>
            </a:r>
            <a:r>
              <a:rPr lang="en-ZA" sz="2000" i="1" dirty="0" smtClean="0"/>
              <a:t> a component in the calculation of value…”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endParaRPr kumimoji="0" lang="en-ZA" sz="20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ZA" sz="2000" i="1" dirty="0" smtClean="0">
                <a:latin typeface="Palatino Linotype" pitchFamily="18" charset="0"/>
                <a:ea typeface="ＭＳ Ｐゴシック" pitchFamily="-65" charset="-128"/>
                <a:cs typeface="ＭＳ Ｐゴシック"/>
              </a:rPr>
              <a:t>Warren Buffet: Berkshire Chairman’s letter 1992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342900" marR="0" lvl="0" indent="-34290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342900" marR="0" lvl="0" indent="-34290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342900" marR="0" lvl="0" indent="-34290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342900" marR="0" lvl="0" indent="-34290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342900" marR="0" lvl="0" indent="-34290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342900" marR="0" lvl="0" indent="-34290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5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742950" marR="0" lvl="1" indent="-28575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742950" marR="0" lvl="1" indent="-28575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6" name="Picture 5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3479" y="1169725"/>
            <a:ext cx="4540921" cy="416427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u="sng" dirty="0" smtClean="0"/>
              <a:t>PSG Group </a:t>
            </a:r>
            <a:r>
              <a:rPr lang="en-US" sz="2000" dirty="0" smtClean="0"/>
              <a:t>– new company established in 1995</a:t>
            </a:r>
          </a:p>
          <a:p>
            <a:pPr>
              <a:lnSpc>
                <a:spcPct val="150000"/>
              </a:lnSpc>
              <a:defRPr/>
            </a:pPr>
            <a:r>
              <a:rPr lang="en-US" sz="2000" u="sng" dirty="0" smtClean="0"/>
              <a:t>Capitec Bank </a:t>
            </a:r>
            <a:r>
              <a:rPr lang="en-US" sz="2000" dirty="0" smtClean="0"/>
              <a:t>– </a:t>
            </a:r>
            <a:r>
              <a:rPr lang="en-ZA" sz="2000" b="1" i="1" dirty="0" smtClean="0"/>
              <a:t>revolutionising</a:t>
            </a:r>
            <a:r>
              <a:rPr lang="en-US" sz="2000" b="1" i="1" dirty="0" smtClean="0"/>
              <a:t> banking</a:t>
            </a:r>
          </a:p>
          <a:p>
            <a:pPr>
              <a:lnSpc>
                <a:spcPct val="150000"/>
              </a:lnSpc>
              <a:defRPr/>
            </a:pPr>
            <a:r>
              <a:rPr lang="en-US" sz="2000" u="sng" dirty="0" smtClean="0"/>
              <a:t>Curro Holdings</a:t>
            </a:r>
            <a:r>
              <a:rPr lang="en-US" sz="2000" dirty="0" smtClean="0"/>
              <a:t> – </a:t>
            </a:r>
            <a:r>
              <a:rPr lang="en-US" sz="2000" b="1" i="1" dirty="0" smtClean="0"/>
              <a:t>affordable private education</a:t>
            </a:r>
          </a:p>
          <a:p>
            <a:pPr>
              <a:lnSpc>
                <a:spcPct val="150000"/>
              </a:lnSpc>
              <a:defRPr/>
            </a:pPr>
            <a:r>
              <a:rPr lang="en-US" sz="2000" u="sng" dirty="0" smtClean="0"/>
              <a:t>Thembeka Capital</a:t>
            </a:r>
            <a:r>
              <a:rPr lang="en-US" sz="2000" dirty="0" smtClean="0"/>
              <a:t> – </a:t>
            </a:r>
            <a:r>
              <a:rPr lang="en-US" sz="2000" b="1" i="1" dirty="0" smtClean="0"/>
              <a:t>BEE as ultimate opportunity</a:t>
            </a:r>
          </a:p>
          <a:p>
            <a:pPr>
              <a:lnSpc>
                <a:spcPct val="150000"/>
              </a:lnSpc>
              <a:defRPr/>
            </a:pPr>
            <a:r>
              <a:rPr lang="en-US" sz="2000" u="sng" dirty="0" smtClean="0"/>
              <a:t>Zeder Investments</a:t>
            </a:r>
            <a:r>
              <a:rPr lang="en-US" sz="2000" dirty="0" smtClean="0"/>
              <a:t> – </a:t>
            </a:r>
            <a:r>
              <a:rPr lang="en-US" sz="2000" b="1" i="1" dirty="0" smtClean="0"/>
              <a:t>Agri in Africa</a:t>
            </a:r>
          </a:p>
          <a:p>
            <a:pPr>
              <a:lnSpc>
                <a:spcPct val="150000"/>
              </a:lnSpc>
              <a:defRPr/>
            </a:pPr>
            <a:r>
              <a:rPr lang="en-US" sz="2000" u="sng" dirty="0" smtClean="0"/>
              <a:t>PSG Konsult</a:t>
            </a:r>
            <a:r>
              <a:rPr lang="en-US" sz="2000" dirty="0" smtClean="0"/>
              <a:t> – </a:t>
            </a:r>
            <a:r>
              <a:rPr lang="en-US" sz="2000" b="1" i="1" dirty="0" smtClean="0"/>
              <a:t>ultimate empowerment</a:t>
            </a:r>
            <a:r>
              <a:rPr lang="en-US" sz="2000" dirty="0" smtClean="0"/>
              <a:t> 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2000" dirty="0" smtClean="0"/>
          </a:p>
          <a:p>
            <a:pPr>
              <a:buFont typeface="Wingdings" pitchFamily="2" charset="2"/>
              <a:buChar char="§"/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buNone/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i="1" dirty="0" smtClean="0"/>
          </a:p>
          <a:p>
            <a:pPr lvl="1">
              <a:defRPr/>
            </a:pPr>
            <a:endParaRPr lang="en-US" sz="2000" dirty="0" smtClean="0"/>
          </a:p>
          <a:p>
            <a:pPr lvl="1">
              <a:defRPr/>
            </a:pPr>
            <a:endParaRPr lang="en-US" sz="2000" dirty="0" smtClean="0"/>
          </a:p>
        </p:txBody>
      </p:sp>
      <p:grpSp>
        <p:nvGrpSpPr>
          <p:cNvPr id="4" name="Group 19"/>
          <p:cNvGrpSpPr/>
          <p:nvPr/>
        </p:nvGrpSpPr>
        <p:grpSpPr>
          <a:xfrm>
            <a:off x="4564605" y="1460309"/>
            <a:ext cx="4426995" cy="2349691"/>
            <a:chOff x="4836960" y="1384109"/>
            <a:chExt cx="3400035" cy="1582275"/>
          </a:xfrm>
        </p:grpSpPr>
        <p:pic>
          <p:nvPicPr>
            <p:cNvPr id="21" name="Picture 5" descr="S:\Powerpoint Backgrounds\PSG Konsult Logo KLEUR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50019" y="1433166"/>
              <a:ext cx="1586976" cy="546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9" descr="Zede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50019" y="2121582"/>
              <a:ext cx="1503297" cy="43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8"/>
            <p:cNvGrpSpPr/>
            <p:nvPr/>
          </p:nvGrpSpPr>
          <p:grpSpPr>
            <a:xfrm>
              <a:off x="4836960" y="1384109"/>
              <a:ext cx="3392640" cy="1582275"/>
              <a:chOff x="4836960" y="1628800"/>
              <a:chExt cx="3392640" cy="1582275"/>
            </a:xfrm>
          </p:grpSpPr>
          <p:pic>
            <p:nvPicPr>
              <p:cNvPr id="24" name="Picture 7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219012" y="2121582"/>
                <a:ext cx="877007" cy="785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2" descr="C:\Documents and Settings\driesm\Desktop\Thembeka logo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287169" y="2906590"/>
                <a:ext cx="1942431" cy="304485"/>
              </a:xfrm>
              <a:prstGeom prst="rect">
                <a:avLst/>
              </a:prstGeom>
              <a:noFill/>
            </p:spPr>
          </p:pic>
          <p:pic>
            <p:nvPicPr>
              <p:cNvPr id="26" name="Picture 20" descr="C:\Documents and Settings\driesm\My Documents\My Pictures\PSG\capitec logo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836960" y="1628800"/>
                <a:ext cx="1796910" cy="4044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bg1"/>
                </a:solidFill>
              </a:rPr>
              <a:t>PSG invests for growth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6" name="Picture 5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7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bg1"/>
                </a:solidFill>
              </a:rPr>
              <a:t>PSG invests for growth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1731779"/>
            <a:ext cx="8610600" cy="4516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500" dirty="0" smtClean="0"/>
              <a:t>PSG’s share price at establishment </a:t>
            </a:r>
            <a:r>
              <a:rPr lang="en-US" i="1" dirty="0" smtClean="0"/>
              <a:t>(November 1995)</a:t>
            </a:r>
            <a:r>
              <a:rPr lang="en-US" sz="2500" dirty="0" smtClean="0"/>
              <a:t>: </a:t>
            </a:r>
            <a:r>
              <a:rPr lang="en-US" sz="2500" b="1" dirty="0" smtClean="0"/>
              <a:t>35c</a:t>
            </a:r>
          </a:p>
          <a:p>
            <a:pPr marL="514350" indent="-51435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500" dirty="0" smtClean="0"/>
              <a:t>Initial investment in </a:t>
            </a:r>
            <a:r>
              <a:rPr lang="en-US" sz="2500" b="1" dirty="0" smtClean="0"/>
              <a:t>Capitec unbundled in 2003</a:t>
            </a:r>
          </a:p>
          <a:p>
            <a:pPr marL="514350" indent="-51435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500" b="1" dirty="0" smtClean="0">
                <a:solidFill>
                  <a:srgbClr val="FF0000"/>
                </a:solidFill>
              </a:rPr>
              <a:t>R100k investment</a:t>
            </a:r>
            <a:r>
              <a:rPr lang="en-US" sz="2500" dirty="0" smtClean="0">
                <a:solidFill>
                  <a:srgbClr val="FF0000"/>
                </a:solidFill>
              </a:rPr>
              <a:t> </a:t>
            </a:r>
            <a:r>
              <a:rPr lang="en-US" sz="2500" dirty="0" smtClean="0"/>
              <a:t>(i.e. ~300k PSG shares at 35cps) at establishment </a:t>
            </a:r>
            <a:r>
              <a:rPr lang="en-US" sz="2500" b="1" i="1" dirty="0" smtClean="0">
                <a:solidFill>
                  <a:srgbClr val="FF0000"/>
                </a:solidFill>
              </a:rPr>
              <a:t>worth ~R287m today*</a:t>
            </a:r>
            <a:r>
              <a:rPr lang="en-US" sz="2500" dirty="0" smtClean="0"/>
              <a:t>, consisting of:</a:t>
            </a:r>
          </a:p>
          <a:p>
            <a:pPr marL="971550" lvl="1" indent="-514350">
              <a:lnSpc>
                <a:spcPct val="150000"/>
              </a:lnSpc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2500" dirty="0" smtClean="0"/>
              <a:t>~1.34m PSG shares at R132.56 per share</a:t>
            </a:r>
          </a:p>
          <a:p>
            <a:pPr marL="971550" lvl="1" indent="-514350">
              <a:lnSpc>
                <a:spcPct val="150000"/>
              </a:lnSpc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2500" dirty="0" smtClean="0"/>
              <a:t>~286k Capitec shares at R383.00 per share</a:t>
            </a:r>
          </a:p>
          <a:p>
            <a:pPr marL="514350" indent="-51435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500" b="1" dirty="0" smtClean="0">
                <a:solidFill>
                  <a:srgbClr val="FF0000"/>
                </a:solidFill>
              </a:rPr>
              <a:t>Total return index (TRI) = 51.2% CAGR over </a:t>
            </a:r>
            <a:r>
              <a:rPr lang="en-US" sz="2500" dirty="0" smtClean="0">
                <a:solidFill>
                  <a:srgbClr val="FF0000"/>
                </a:solidFill>
              </a:rPr>
              <a:t>~</a:t>
            </a:r>
            <a:r>
              <a:rPr lang="en-US" sz="2500" b="1" dirty="0" smtClean="0">
                <a:solidFill>
                  <a:srgbClr val="FF0000"/>
                </a:solidFill>
              </a:rPr>
              <a:t>19 years</a:t>
            </a:r>
            <a:endParaRPr lang="en-ZA" sz="2500" dirty="0"/>
          </a:p>
        </p:txBody>
      </p:sp>
      <p:sp>
        <p:nvSpPr>
          <p:cNvPr id="10" name="Rectangle 9"/>
          <p:cNvSpPr/>
          <p:nvPr/>
        </p:nvSpPr>
        <p:spPr>
          <a:xfrm>
            <a:off x="723900" y="990600"/>
            <a:ext cx="7696200" cy="816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1550" lvl="1" indent="-514350" algn="ctr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3500" b="1" i="1" dirty="0" smtClean="0"/>
              <a:t>Value created since establishment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4400" y="6172200"/>
            <a:ext cx="601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100" b="1" i="1" dirty="0" smtClean="0"/>
              <a:t>* Assuming all dividends re-invested and based on closing share prices at 30 January 2015</a:t>
            </a:r>
            <a:endParaRPr lang="en-ZA" sz="11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PSG backgroun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6416"/>
            <a:ext cx="9144000" cy="80158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0"/>
            <a:ext cx="9144000" cy="926275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7421" y="6196060"/>
            <a:ext cx="741228" cy="569575"/>
          </a:xfrm>
          <a:prstGeom prst="rect">
            <a:avLst/>
          </a:prstGeom>
        </p:spPr>
      </p:pic>
      <p:sp>
        <p:nvSpPr>
          <p:cNvPr id="8" name="Slide Number Placeholder 10"/>
          <p:cNvSpPr txBox="1">
            <a:spLocks/>
          </p:cNvSpPr>
          <p:nvPr/>
        </p:nvSpPr>
        <p:spPr>
          <a:xfrm>
            <a:off x="179512" y="6237312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E056D-D358-4302-AFF9-19184827F21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irc_mi" descr="http://www.marklives.com/wp-content/uploads/capitectwo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06245" y="2212379"/>
            <a:ext cx="5731510" cy="243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97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11" name="Picture 10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bg1"/>
                </a:solidFill>
              </a:rPr>
              <a:t>Revolutionising Banking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332656"/>
            <a:ext cx="2627864" cy="432048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752" y="1268760"/>
            <a:ext cx="8206497" cy="469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PSG backgroun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6416"/>
            <a:ext cx="9144000" cy="80158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0"/>
            <a:ext cx="9144000" cy="926275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Transaction banking market share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7421" y="6196060"/>
            <a:ext cx="741228" cy="569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16216" y="332656"/>
            <a:ext cx="2411840" cy="396531"/>
          </a:xfrm>
          <a:prstGeom prst="rect">
            <a:avLst/>
          </a:prstGeom>
        </p:spPr>
      </p:pic>
      <p:sp>
        <p:nvSpPr>
          <p:cNvPr id="9" name="Slide Number Placeholder 10"/>
          <p:cNvSpPr txBox="1">
            <a:spLocks/>
          </p:cNvSpPr>
          <p:nvPr/>
        </p:nvSpPr>
        <p:spPr>
          <a:xfrm>
            <a:off x="179512" y="6237312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E056D-D358-4302-AFF9-19184827F21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5976" y="4919990"/>
            <a:ext cx="41543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100" i="1" dirty="0" smtClean="0"/>
              <a:t>Source: Fin24: May 2013 “Capitec ousts Nedbank from no. 4 slot”</a:t>
            </a:r>
            <a:endParaRPr lang="en-ZA" sz="1100" i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2053848"/>
            <a:ext cx="4788024" cy="287479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2057400"/>
            <a:ext cx="4166518" cy="288502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97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11" name="Picture 10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6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419600" y="1246843"/>
            <a:ext cx="4495800" cy="4696757"/>
            <a:chOff x="4419600" y="838200"/>
            <a:chExt cx="4572000" cy="5230157"/>
          </a:xfrm>
        </p:grpSpPr>
        <p:pic>
          <p:nvPicPr>
            <p:cNvPr id="11366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19600" y="838200"/>
              <a:ext cx="4572000" cy="5230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5111827" y="1466335"/>
              <a:ext cx="1799790" cy="64633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b="1" dirty="0" smtClean="0"/>
                <a:t>40% CAGR for 2003 - 2014</a:t>
              </a:r>
              <a:endParaRPr lang="en-ZA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05400" y="4038600"/>
              <a:ext cx="1799790" cy="64633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b="1" dirty="0" smtClean="0"/>
                <a:t>99% CAGR for 2005 - 2014</a:t>
              </a:r>
              <a:endParaRPr lang="en-ZA" b="1" dirty="0"/>
            </a:p>
          </p:txBody>
        </p:sp>
      </p:grp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228600" y="2057400"/>
            <a:ext cx="4231929" cy="261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algn="ctr" eaLnBrk="0" hangingPunct="0">
              <a:spcBef>
                <a:spcPct val="20000"/>
              </a:spcBef>
              <a:defRPr/>
            </a:pPr>
            <a:endParaRPr lang="en-ZA" sz="2000" b="1" dirty="0" smtClean="0">
              <a:latin typeface="Palatino Linotype" pitchFamily="18" charset="0"/>
            </a:endParaRPr>
          </a:p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en-ZA" sz="3000" b="1" dirty="0" smtClean="0">
                <a:solidFill>
                  <a:srgbClr val="FF0000"/>
                </a:solidFill>
                <a:latin typeface="Palatino Linotype" pitchFamily="18" charset="0"/>
              </a:rPr>
              <a:t>BIGGEST LESSON </a:t>
            </a:r>
          </a:p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lang="en-ZA" sz="3000" b="1" dirty="0" smtClean="0">
                <a:solidFill>
                  <a:srgbClr val="FF0000"/>
                </a:solidFill>
                <a:latin typeface="Palatino Linotype" pitchFamily="18" charset="0"/>
              </a:rPr>
              <a:t>= </a:t>
            </a:r>
          </a:p>
          <a:p>
            <a:pPr marL="342900" lvl="0" indent="-342900" algn="ctr" eaLnBrk="0" hangingPunct="0">
              <a:spcBef>
                <a:spcPct val="20000"/>
              </a:spcBef>
              <a:defRPr/>
            </a:pPr>
            <a:r>
              <a:rPr kumimoji="0" lang="en-ZA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itchFamily="18" charset="0"/>
                <a:ea typeface="ＭＳ Ｐゴシック" pitchFamily="-65" charset="-128"/>
                <a:cs typeface="ＭＳ Ｐゴシック"/>
              </a:rPr>
              <a:t>FOCUS</a:t>
            </a: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800100" lvl="1" indent="-3429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5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chemeClr val="bg1"/>
                </a:solidFill>
              </a:rPr>
              <a:t>Focus to manage growth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332656"/>
            <a:ext cx="2411840" cy="396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PSG backgroun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6416"/>
            <a:ext cx="9144000" cy="80158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0"/>
            <a:ext cx="9144000" cy="926275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7421" y="6196060"/>
            <a:ext cx="741228" cy="569575"/>
          </a:xfrm>
          <a:prstGeom prst="rect">
            <a:avLst/>
          </a:prstGeom>
        </p:spPr>
      </p:pic>
      <p:pic>
        <p:nvPicPr>
          <p:cNvPr id="8" name="Picture 7" descr="Zeder Invstments Eng CMY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1627" y="2492896"/>
            <a:ext cx="4608509" cy="1656184"/>
          </a:xfrm>
          <a:prstGeom prst="rect">
            <a:avLst/>
          </a:prstGeom>
          <a:noFill/>
          <a:ln w="9525">
            <a:solidFill>
              <a:schemeClr val="tx1">
                <a:alpha val="16078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Slide Number Placeholder 10"/>
          <p:cNvSpPr txBox="1">
            <a:spLocks/>
          </p:cNvSpPr>
          <p:nvPr/>
        </p:nvSpPr>
        <p:spPr>
          <a:xfrm>
            <a:off x="179512" y="6237312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E056D-D358-4302-AFF9-19184827F21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PSG backgroun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6416"/>
            <a:ext cx="9144000" cy="80158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0"/>
            <a:ext cx="9144000" cy="926275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Key investments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7421" y="6196060"/>
            <a:ext cx="741228" cy="569575"/>
          </a:xfrm>
          <a:prstGeom prst="rect">
            <a:avLst/>
          </a:prstGeom>
        </p:spPr>
      </p:pic>
      <p:sp>
        <p:nvSpPr>
          <p:cNvPr id="13" name="Slide Number Placeholder 10"/>
          <p:cNvSpPr txBox="1">
            <a:spLocks/>
          </p:cNvSpPr>
          <p:nvPr/>
        </p:nvSpPr>
        <p:spPr>
          <a:xfrm>
            <a:off x="179512" y="6237312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E056D-D358-4302-AFF9-19184827F21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188640"/>
            <a:ext cx="2059627" cy="6480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9512" y="2128664"/>
            <a:ext cx="8496944" cy="864096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marL="1790700" indent="-357188">
              <a:buFont typeface="Arial" pitchFamily="34" charset="0"/>
              <a:buChar char="•"/>
            </a:pPr>
            <a:r>
              <a:rPr lang="en-ZA" sz="1600" i="1" dirty="0" smtClean="0"/>
              <a:t>Global fruit distributor, Fruit farming, Logistics</a:t>
            </a:r>
          </a:p>
          <a:p>
            <a:pPr marL="1790700" indent="-357188">
              <a:buFont typeface="Arial" pitchFamily="34" charset="0"/>
              <a:buChar char="•"/>
            </a:pPr>
            <a:r>
              <a:rPr lang="en-ZA" sz="1600" i="1" dirty="0" smtClean="0"/>
              <a:t>25% interest in Golden Wing Mau (largest fruit wholesaler to formal retail in China)</a:t>
            </a:r>
            <a:endParaRPr lang="en-ZA" sz="16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2992760"/>
            <a:ext cx="8496944" cy="864096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marL="1797050" indent="-363538">
              <a:buFont typeface="Arial" pitchFamily="34" charset="0"/>
              <a:buChar char="•"/>
            </a:pPr>
            <a:r>
              <a:rPr lang="en-ZA" sz="1600" i="1" dirty="0" smtClean="0"/>
              <a:t>Retail with agriculture focus (148 operating points)</a:t>
            </a:r>
          </a:p>
          <a:p>
            <a:pPr marL="1797050" indent="-363538">
              <a:buFont typeface="Arial" pitchFamily="34" charset="0"/>
              <a:buChar char="•"/>
            </a:pPr>
            <a:r>
              <a:rPr lang="en-ZA" sz="1600" i="1" dirty="0" smtClean="0"/>
              <a:t>Other agri related services</a:t>
            </a:r>
            <a:endParaRPr lang="en-ZA" sz="16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179512" y="4720952"/>
            <a:ext cx="8496944" cy="864096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marL="1797050" indent="-363538">
              <a:buFont typeface="Arial" pitchFamily="34" charset="0"/>
              <a:buChar char="•"/>
            </a:pPr>
            <a:r>
              <a:rPr lang="en-ZA" sz="1600" i="1" dirty="0" smtClean="0"/>
              <a:t>Large scale Zambian farming operation and milling</a:t>
            </a:r>
          </a:p>
          <a:p>
            <a:pPr marL="1797050" indent="-363538">
              <a:buFont typeface="Arial" pitchFamily="34" charset="0"/>
              <a:buChar char="•"/>
            </a:pPr>
            <a:r>
              <a:rPr lang="en-ZA" sz="1600" i="1" dirty="0" smtClean="0"/>
              <a:t>4,200 hectares under irrigation</a:t>
            </a:r>
            <a:endParaRPr lang="en-ZA" sz="16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9512" y="5585048"/>
            <a:ext cx="8496944" cy="864096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marL="1797050" indent="-363538">
              <a:buFont typeface="Arial" pitchFamily="34" charset="0"/>
              <a:buChar char="•"/>
            </a:pPr>
            <a:r>
              <a:rPr lang="en-ZA" sz="1600" i="1" dirty="0" smtClean="0"/>
              <a:t>Chicken, Eggs (market leader) and animal fees</a:t>
            </a:r>
            <a:endParaRPr lang="en-ZA" sz="16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801072"/>
            <a:ext cx="123265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 descr="http://www.capespangroup.com/root/files/cgl/images/logos/cgl-logo2.jpg"/>
          <p:cNvPicPr>
            <a:picLocks noChangeAspect="1" noChangeArrowheads="1"/>
          </p:cNvPicPr>
          <p:nvPr/>
        </p:nvPicPr>
        <p:blipFill>
          <a:blip r:embed="rId6" cstate="print"/>
          <a:srcRect t="29145" b="45952"/>
          <a:stretch>
            <a:fillRect/>
          </a:stretch>
        </p:blipFill>
        <p:spPr bwMode="auto">
          <a:xfrm>
            <a:off x="251520" y="2488704"/>
            <a:ext cx="1296144" cy="203493"/>
          </a:xfrm>
          <a:prstGeom prst="rect">
            <a:avLst/>
          </a:prstGeom>
          <a:noFill/>
        </p:spPr>
      </p:pic>
      <p:sp>
        <p:nvSpPr>
          <p:cNvPr id="29" name="TextBox 28"/>
          <p:cNvSpPr txBox="1"/>
          <p:nvPr/>
        </p:nvSpPr>
        <p:spPr>
          <a:xfrm>
            <a:off x="179512" y="3856856"/>
            <a:ext cx="8496944" cy="864096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marL="1797050" indent="-363538">
              <a:buFont typeface="Arial" pitchFamily="34" charset="0"/>
              <a:buChar char="•"/>
            </a:pPr>
            <a:r>
              <a:rPr lang="en-ZA" sz="1600" i="1" dirty="0" smtClean="0"/>
              <a:t>Own seed genetics</a:t>
            </a:r>
          </a:p>
          <a:p>
            <a:pPr marL="1797050" indent="-363538">
              <a:buFont typeface="Arial" pitchFamily="34" charset="0"/>
              <a:buChar char="•"/>
            </a:pPr>
            <a:r>
              <a:rPr lang="en-ZA" sz="1600" i="1" dirty="0" smtClean="0"/>
              <a:t>Seed production and expansive sale footprint (SA, Africa and many other parts of the word)</a:t>
            </a:r>
            <a:endParaRPr lang="en-ZA" sz="1600" i="1" dirty="0"/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262574"/>
            <a:ext cx="1440160" cy="315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179512" y="4144888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 smtClean="0"/>
              <a:t>ZAAD</a:t>
            </a:r>
            <a:endParaRPr lang="en-ZA" sz="2400" b="1" dirty="0"/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5008984"/>
            <a:ext cx="1390930" cy="295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189856" y="1269504"/>
            <a:ext cx="8496944" cy="864096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rtlCol="0" anchor="ctr" anchorCtr="0">
            <a:noAutofit/>
          </a:bodyPr>
          <a:lstStyle/>
          <a:p>
            <a:pPr marL="1790700" indent="-357188">
              <a:buFont typeface="Arial" pitchFamily="34" charset="0"/>
              <a:buChar char="•"/>
            </a:pPr>
            <a:r>
              <a:rPr lang="en-ZA" sz="1600" i="1" dirty="0" smtClean="0"/>
              <a:t>Diversified food company with products in essential foods (wheaten flour, maize meal, rice, bread, past); groceries (cereals, biscuits, dried fruit products); Beverages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1371600"/>
            <a:ext cx="990600" cy="6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97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6" name="Picture 5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340071" y="1556792"/>
            <a:ext cx="4159921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5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dirty="0" smtClean="0">
                <a:solidFill>
                  <a:schemeClr val="bg1"/>
                </a:solidFill>
              </a:rPr>
              <a:t>The PSG story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11211" y="914400"/>
            <a:ext cx="8321578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My early days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63871" y="1943093"/>
            <a:ext cx="7889529" cy="29718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500" dirty="0" smtClean="0"/>
              <a:t>Carnarvon – born and school</a:t>
            </a:r>
          </a:p>
          <a:p>
            <a:pPr>
              <a:lnSpc>
                <a:spcPct val="150000"/>
              </a:lnSpc>
              <a:defRPr/>
            </a:pPr>
            <a:r>
              <a:rPr lang="en-US" sz="2500" dirty="0" smtClean="0"/>
              <a:t>Stellenbosch – study and friendships</a:t>
            </a:r>
          </a:p>
          <a:p>
            <a:pPr>
              <a:lnSpc>
                <a:spcPct val="150000"/>
              </a:lnSpc>
              <a:defRPr/>
            </a:pPr>
            <a:r>
              <a:rPr lang="en-US" sz="2500" dirty="0" smtClean="0"/>
              <a:t>Articles – PwC</a:t>
            </a:r>
          </a:p>
          <a:p>
            <a:pPr>
              <a:lnSpc>
                <a:spcPct val="150000"/>
              </a:lnSpc>
              <a:defRPr/>
            </a:pPr>
            <a:r>
              <a:rPr lang="en-US" sz="2500" dirty="0" smtClean="0"/>
              <a:t>Federale Volksbeleggings</a:t>
            </a:r>
          </a:p>
          <a:p>
            <a:pPr>
              <a:lnSpc>
                <a:spcPct val="150000"/>
              </a:lnSpc>
              <a:defRPr/>
            </a:pPr>
            <a:r>
              <a:rPr lang="en-US" sz="2500" dirty="0" smtClean="0"/>
              <a:t>SMK –1982 - 1995</a:t>
            </a:r>
          </a:p>
          <a:p>
            <a:pPr>
              <a:lnSpc>
                <a:spcPct val="150000"/>
              </a:lnSpc>
              <a:defRPr/>
            </a:pPr>
            <a:endParaRPr lang="en-US" sz="2500" dirty="0" smtClean="0"/>
          </a:p>
          <a:p>
            <a:pPr>
              <a:lnSpc>
                <a:spcPct val="150000"/>
              </a:lnSpc>
              <a:defRPr/>
            </a:pPr>
            <a:endParaRPr lang="en-US" sz="2500" dirty="0" smtClean="0"/>
          </a:p>
          <a:p>
            <a:pPr>
              <a:lnSpc>
                <a:spcPct val="150000"/>
              </a:lnSpc>
              <a:defRPr/>
            </a:pPr>
            <a:endParaRPr lang="en-US" sz="2500" dirty="0" smtClean="0"/>
          </a:p>
          <a:p>
            <a:pPr>
              <a:lnSpc>
                <a:spcPct val="150000"/>
              </a:lnSpc>
              <a:defRPr/>
            </a:pPr>
            <a:endParaRPr lang="en-US" sz="2500" dirty="0" smtClean="0"/>
          </a:p>
          <a:p>
            <a:pPr>
              <a:lnSpc>
                <a:spcPct val="150000"/>
              </a:lnSpc>
              <a:buNone/>
              <a:defRPr/>
            </a:pPr>
            <a:endParaRPr lang="en-US" sz="25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en-US" sz="2500" dirty="0" smtClean="0"/>
          </a:p>
          <a:p>
            <a:pPr>
              <a:lnSpc>
                <a:spcPct val="150000"/>
              </a:lnSpc>
              <a:defRPr/>
            </a:pPr>
            <a:endParaRPr lang="en-US" sz="2500" i="1" dirty="0" smtClean="0"/>
          </a:p>
          <a:p>
            <a:pPr lvl="1">
              <a:lnSpc>
                <a:spcPct val="150000"/>
              </a:lnSpc>
              <a:defRPr/>
            </a:pPr>
            <a:endParaRPr lang="en-US" sz="2500" dirty="0" smtClean="0"/>
          </a:p>
          <a:p>
            <a:pPr lvl="1">
              <a:lnSpc>
                <a:spcPct val="150000"/>
              </a:lnSpc>
              <a:defRPr/>
            </a:pPr>
            <a:endParaRPr lang="en-US" sz="25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10112" t="8772" r="17978"/>
          <a:stretch>
            <a:fillRect/>
          </a:stretch>
        </p:blipFill>
        <p:spPr bwMode="auto">
          <a:xfrm>
            <a:off x="5562600" y="3200400"/>
            <a:ext cx="34290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PSG backgroun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6416"/>
            <a:ext cx="9144000" cy="80158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7421" y="6196060"/>
            <a:ext cx="741228" cy="569575"/>
          </a:xfrm>
          <a:prstGeom prst="rect">
            <a:avLst/>
          </a:prstGeom>
        </p:spPr>
      </p:pic>
      <p:sp>
        <p:nvSpPr>
          <p:cNvPr id="18" name="Slide Number Placeholder 10"/>
          <p:cNvSpPr txBox="1">
            <a:spLocks/>
          </p:cNvSpPr>
          <p:nvPr/>
        </p:nvSpPr>
        <p:spPr>
          <a:xfrm>
            <a:off x="107504" y="630932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E056D-D358-4302-AFF9-19184827F21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Growth investments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981200"/>
            <a:ext cx="573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76200"/>
            <a:ext cx="1295400" cy="91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0" y="12954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/>
              <a:t>Pioneer Foods share price growth relative to the JSE Food Producers’ Index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15197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9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8686800" y="6492875"/>
            <a:ext cx="13065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4BBC2CE-FA5B-4901-A8CA-59084F46F543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21</a:t>
            </a:fld>
            <a:endParaRPr lang="en-US" dirty="0" smtClean="0">
              <a:latin typeface="Calibri" pitchFamily="34" charset="0"/>
              <a:ea typeface="ＭＳ Ｐゴシック" charset="-128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19200"/>
            <a:ext cx="3724251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b="11036"/>
          <a:stretch>
            <a:fillRect/>
          </a:stretch>
        </p:blipFill>
        <p:spPr bwMode="auto">
          <a:xfrm>
            <a:off x="4648200" y="1143000"/>
            <a:ext cx="4320480" cy="248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5334000" y="1143000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600" dirty="0" smtClean="0">
                <a:latin typeface="Palatino Linotype" pitchFamily="18" charset="0"/>
              </a:rPr>
              <a:t>Irrigated hectares</a:t>
            </a:r>
            <a:endParaRPr lang="en-ZA" sz="1600" dirty="0">
              <a:latin typeface="Palatino Linotype" pitchFamily="18" charset="0"/>
            </a:endParaRPr>
          </a:p>
        </p:txBody>
      </p:sp>
      <p:pic>
        <p:nvPicPr>
          <p:cNvPr id="20" name="Picture 7" descr="P:\Willem Meyer\Chayton fotos\Soya 2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581400"/>
            <a:ext cx="3826768" cy="2394538"/>
          </a:xfrm>
          <a:prstGeom prst="rect">
            <a:avLst/>
          </a:prstGeom>
          <a:noFill/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95536" y="2133600"/>
            <a:ext cx="4248472" cy="3863454"/>
          </a:xfr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1600" dirty="0" smtClean="0">
                <a:cs typeface="Calibri" pitchFamily="34" charset="0"/>
              </a:rPr>
              <a:t>Commercial farming in Zambia</a:t>
            </a:r>
          </a:p>
          <a:p>
            <a:r>
              <a:rPr lang="en-US" sz="1600" dirty="0" smtClean="0">
                <a:cs typeface="Calibri" pitchFamily="34" charset="0"/>
              </a:rPr>
              <a:t>Experienced Ex-Zimbabwe farmers</a:t>
            </a:r>
          </a:p>
          <a:p>
            <a:r>
              <a:rPr lang="en-ZA" sz="1600" dirty="0" smtClean="0">
                <a:cs typeface="Calibri" pitchFamily="34" charset="0"/>
              </a:rPr>
              <a:t>17-20 ton per ha possible – ‘double cropping’</a:t>
            </a:r>
          </a:p>
          <a:p>
            <a:endParaRPr lang="en-ZA" sz="1600" dirty="0" smtClean="0">
              <a:cs typeface="Calibri" pitchFamily="34" charset="0"/>
            </a:endParaRPr>
          </a:p>
          <a:p>
            <a:r>
              <a:rPr lang="en-ZA" sz="1600" dirty="0" smtClean="0">
                <a:cs typeface="Calibri" pitchFamily="34" charset="0"/>
              </a:rPr>
              <a:t>Africa/Zambia many opportunities</a:t>
            </a:r>
          </a:p>
          <a:p>
            <a:pPr lvl="1"/>
            <a:r>
              <a:rPr lang="en-ZA" sz="1600" dirty="0" smtClean="0">
                <a:cs typeface="Calibri" pitchFamily="34" charset="0"/>
              </a:rPr>
              <a:t>Poultry consumption 2.5kg per capita in Zambia vs. 31.8kg in SA</a:t>
            </a:r>
          </a:p>
          <a:p>
            <a:pPr lvl="1"/>
            <a:r>
              <a:rPr lang="en-ZA" sz="1600" dirty="0" smtClean="0">
                <a:cs typeface="Calibri" pitchFamily="34" charset="0"/>
              </a:rPr>
              <a:t>40% of fresh water in Southern Africa</a:t>
            </a:r>
          </a:p>
          <a:p>
            <a:pPr lvl="1"/>
            <a:r>
              <a:rPr lang="en-ZA" sz="1600" dirty="0" smtClean="0">
                <a:cs typeface="Calibri" pitchFamily="34" charset="0"/>
              </a:rPr>
              <a:t>8 bordering countries – all net importers of food</a:t>
            </a:r>
          </a:p>
          <a:p>
            <a:pPr lvl="1"/>
            <a:r>
              <a:rPr lang="en-ZA" sz="1600" dirty="0" smtClean="0">
                <a:cs typeface="Calibri" pitchFamily="34" charset="0"/>
              </a:rPr>
              <a:t>Great opportunities in agriculture</a:t>
            </a:r>
            <a:endParaRPr lang="en-US" sz="1600" dirty="0" smtClean="0">
              <a:cs typeface="Calibri" pitchFamily="34" charset="0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11" name="Picture 10" descr="PSG background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7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Growth investments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60232" y="188640"/>
            <a:ext cx="2059627" cy="6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PSG backgroun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6416"/>
            <a:ext cx="9144000" cy="80158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7421" y="6196060"/>
            <a:ext cx="741228" cy="569575"/>
          </a:xfrm>
          <a:prstGeom prst="rect">
            <a:avLst/>
          </a:prstGeom>
        </p:spPr>
      </p:pic>
      <p:sp>
        <p:nvSpPr>
          <p:cNvPr id="8" name="Slide Number Placeholder 10"/>
          <p:cNvSpPr txBox="1">
            <a:spLocks/>
          </p:cNvSpPr>
          <p:nvPr/>
        </p:nvSpPr>
        <p:spPr>
          <a:xfrm>
            <a:off x="179512" y="6237312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E056D-D358-4302-AFF9-19184827F21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3988" y="2887663"/>
            <a:ext cx="3756025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4"/>
          <p:cNvGrpSpPr/>
          <p:nvPr/>
        </p:nvGrpSpPr>
        <p:grpSpPr>
          <a:xfrm>
            <a:off x="802804" y="1219200"/>
            <a:ext cx="7538392" cy="1295400"/>
            <a:chOff x="0" y="1905000"/>
            <a:chExt cx="7538392" cy="1295400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" t="68666" r="48519" b="352"/>
            <a:stretch>
              <a:fillRect/>
            </a:stretch>
          </p:blipFill>
          <p:spPr bwMode="auto">
            <a:xfrm>
              <a:off x="0" y="1905000"/>
              <a:ext cx="2653132" cy="1252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0794" b="65612"/>
            <a:stretch>
              <a:fillRect/>
            </a:stretch>
          </p:blipFill>
          <p:spPr bwMode="auto">
            <a:xfrm>
              <a:off x="2590800" y="1905000"/>
              <a:ext cx="23622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1481" t="35863" b="33156"/>
            <a:stretch>
              <a:fillRect/>
            </a:stretch>
          </p:blipFill>
          <p:spPr bwMode="auto">
            <a:xfrm>
              <a:off x="4953000" y="1905000"/>
              <a:ext cx="2585392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Rectangle 17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Growth investments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0" y="71438"/>
            <a:ext cx="8229600" cy="620712"/>
          </a:xfrm>
        </p:spPr>
        <p:txBody>
          <a:bodyPr>
            <a:normAutofit fontScale="90000"/>
          </a:bodyPr>
          <a:lstStyle/>
          <a:p>
            <a:r>
              <a:rPr lang="en-US" sz="3500" dirty="0" smtClean="0">
                <a:ea typeface="ＭＳ Ｐゴシック" charset="-128"/>
              </a:rPr>
              <a:t>PSG - CURRO</a:t>
            </a:r>
          </a:p>
        </p:txBody>
      </p:sp>
      <p:sp>
        <p:nvSpPr>
          <p:cNvPr id="7189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8686800" y="6492875"/>
            <a:ext cx="13065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4BBC2CE-FA5B-4901-A8CA-59084F46F543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23</a:t>
            </a:fld>
            <a:endParaRPr lang="en-US" dirty="0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396" y="2777467"/>
            <a:ext cx="4612804" cy="2556533"/>
          </a:xfrm>
          <a:ln>
            <a:noFill/>
          </a:ln>
        </p:spPr>
        <p:txBody>
          <a:bodyPr>
            <a:normAutofit fontScale="92500"/>
          </a:bodyPr>
          <a:lstStyle/>
          <a:p>
            <a:pPr>
              <a:buNone/>
              <a:defRPr/>
            </a:pPr>
            <a:r>
              <a:rPr lang="en-US" sz="2200" b="1" dirty="0" smtClean="0"/>
              <a:t>	Education in SA</a:t>
            </a:r>
          </a:p>
          <a:p>
            <a:pPr>
              <a:buNone/>
              <a:defRPr/>
            </a:pPr>
            <a:endParaRPr lang="en-US" sz="1100" b="1" dirty="0" smtClean="0"/>
          </a:p>
          <a:p>
            <a:pPr marL="723900" lvl="1" indent="-361950">
              <a:buFont typeface="Arial" pitchFamily="34" charset="0"/>
              <a:buChar char="•"/>
              <a:defRPr/>
            </a:pPr>
            <a:r>
              <a:rPr lang="en-US" sz="1900" dirty="0" smtClean="0"/>
              <a:t>4% of children in private schools in SA vs 13% globally</a:t>
            </a:r>
          </a:p>
          <a:p>
            <a:pPr marL="723900" lvl="1" indent="-361950">
              <a:buFont typeface="Arial" pitchFamily="34" charset="0"/>
              <a:buChar char="•"/>
              <a:defRPr/>
            </a:pPr>
            <a:endParaRPr lang="en-US" sz="1900" dirty="0" smtClean="0"/>
          </a:p>
          <a:p>
            <a:pPr marL="723900" lvl="1" indent="-361950">
              <a:buFont typeface="Arial" pitchFamily="34" charset="0"/>
              <a:buChar char="•"/>
              <a:defRPr/>
            </a:pPr>
            <a:r>
              <a:rPr lang="en-ZA" sz="1900" dirty="0" smtClean="0"/>
              <a:t>Limited public school capacity</a:t>
            </a:r>
          </a:p>
          <a:p>
            <a:pPr marL="723900" lvl="1" indent="-361950">
              <a:buFont typeface="Arial" pitchFamily="34" charset="0"/>
              <a:buChar char="•"/>
              <a:defRPr/>
            </a:pPr>
            <a:endParaRPr lang="en-US" sz="1900" dirty="0" smtClean="0"/>
          </a:p>
          <a:p>
            <a:pPr marL="723900" lvl="1" indent="-361950">
              <a:buFont typeface="Arial" pitchFamily="34" charset="0"/>
              <a:buChar char="•"/>
              <a:defRPr/>
            </a:pPr>
            <a:r>
              <a:rPr lang="en-US" sz="1900" dirty="0" smtClean="0"/>
              <a:t>Few new schools built</a:t>
            </a:r>
          </a:p>
          <a:p>
            <a:pPr marL="723900" lvl="1" indent="-361950">
              <a:buFont typeface="Arial" pitchFamily="34" charset="0"/>
              <a:buChar char="•"/>
              <a:defRPr/>
            </a:pPr>
            <a:endParaRPr lang="en-US" sz="1900" dirty="0" smtClean="0"/>
          </a:p>
          <a:p>
            <a:pPr marL="723900" lvl="1" indent="-361950">
              <a:buFont typeface="Arial" pitchFamily="34" charset="0"/>
              <a:buChar char="•"/>
              <a:defRPr/>
            </a:pPr>
            <a:r>
              <a:rPr lang="en-US" sz="1900" dirty="0" smtClean="0"/>
              <a:t>Huge opportunity for growth</a:t>
            </a:r>
          </a:p>
          <a:p>
            <a:pPr lvl="1"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 lvl="1">
              <a:defRPr/>
            </a:pPr>
            <a:endParaRPr lang="en-US" dirty="0"/>
          </a:p>
        </p:txBody>
      </p:sp>
      <p:grpSp>
        <p:nvGrpSpPr>
          <p:cNvPr id="2" name="Group 10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15" name="Picture 14" descr="PSG background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2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" y="2400299"/>
            <a:ext cx="8842377" cy="27892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2842070"/>
            <a:ext cx="4519610" cy="2796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CURRO HOLDINGS LOGO new - WHIT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47344"/>
            <a:ext cx="924689" cy="919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PSG backgroun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6416"/>
            <a:ext cx="9144000" cy="80158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0"/>
            <a:ext cx="9144000" cy="926275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7421" y="6196060"/>
            <a:ext cx="741228" cy="569575"/>
          </a:xfrm>
          <a:prstGeom prst="rect">
            <a:avLst/>
          </a:prstGeom>
        </p:spPr>
      </p:pic>
      <p:sp>
        <p:nvSpPr>
          <p:cNvPr id="10" name="Slide Number Placeholder 10"/>
          <p:cNvSpPr txBox="1">
            <a:spLocks/>
          </p:cNvSpPr>
          <p:nvPr/>
        </p:nvSpPr>
        <p:spPr>
          <a:xfrm>
            <a:off x="179512" y="6237312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E056D-D358-4302-AFF9-19184827F21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2" descr="http://macintyrefreedomchallenge2012.files.wordpress.com/2012/06/psg-konsult-logo.jpg"/>
          <p:cNvPicPr>
            <a:picLocks noChangeAspect="1" noChangeArrowheads="1"/>
          </p:cNvPicPr>
          <p:nvPr/>
        </p:nvPicPr>
        <p:blipFill>
          <a:blip r:embed="rId4" cstate="print"/>
          <a:srcRect l="9379" t="10979" r="8110" b="12171"/>
          <a:stretch>
            <a:fillRect/>
          </a:stretch>
        </p:blipFill>
        <p:spPr bwMode="auto">
          <a:xfrm>
            <a:off x="1945422" y="2420888"/>
            <a:ext cx="5794930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97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6" name="Picture 5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en-US" sz="3500" dirty="0" smtClean="0"/>
              <a:t>PSG Konsult</a:t>
            </a:r>
            <a:endParaRPr lang="en-US" sz="3500" dirty="0"/>
          </a:p>
        </p:txBody>
      </p:sp>
      <p:sp>
        <p:nvSpPr>
          <p:cNvPr id="13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5257800"/>
            <a:ext cx="7762056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ZA" sz="2000" b="1" i="1" dirty="0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/>
              </a:rPr>
              <a:t>The largest distribution network in South Africa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ZA" sz="2000" b="1" i="1" dirty="0" smtClean="0">
                <a:solidFill>
                  <a:srgbClr val="FF0000"/>
                </a:solidFill>
                <a:latin typeface="+mj-lt"/>
                <a:ea typeface="ＭＳ Ｐゴシック" pitchFamily="-65" charset="-128"/>
                <a:cs typeface="ＭＳ Ｐゴシック"/>
              </a:rPr>
              <a:t>Top quartile performance in asset management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188640"/>
            <a:ext cx="1954503" cy="648072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495800" y="1295400"/>
            <a:ext cx="4495800" cy="3886200"/>
            <a:chOff x="3276600" y="1143000"/>
            <a:chExt cx="4495800" cy="388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4616" t="4000" r="20349"/>
            <a:stretch>
              <a:fillRect/>
            </a:stretch>
          </p:blipFill>
          <p:spPr bwMode="auto">
            <a:xfrm>
              <a:off x="3276600" y="1371600"/>
              <a:ext cx="44958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3276600" y="4800600"/>
              <a:ext cx="8382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73292" t="66000" b="14000"/>
            <a:stretch>
              <a:fillRect/>
            </a:stretch>
          </p:blipFill>
          <p:spPr bwMode="auto">
            <a:xfrm>
              <a:off x="4419600" y="1143000"/>
              <a:ext cx="16002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7467600" y="3733800"/>
              <a:ext cx="304800" cy="76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7390" y="1066800"/>
            <a:ext cx="464941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buClrTx/>
              <a:buFont typeface="Arial" pitchFamily="34" charset="0"/>
              <a:buChar char="•"/>
              <a:defRPr/>
            </a:pPr>
            <a:r>
              <a:rPr lang="en-GB" sz="2000" dirty="0" smtClean="0"/>
              <a:t>Top </a:t>
            </a:r>
            <a:r>
              <a:rPr lang="en-GB" sz="2000" dirty="0"/>
              <a:t>Wealth Manager for Successful Entrepreneurs </a:t>
            </a:r>
            <a:r>
              <a:rPr lang="en-GB" sz="2000" dirty="0" smtClean="0"/>
              <a:t>–</a:t>
            </a:r>
            <a:r>
              <a:rPr lang="en-GB" sz="2000" i="1" dirty="0" smtClean="0"/>
              <a:t>Business Day </a:t>
            </a:r>
            <a:r>
              <a:rPr lang="en-GB" sz="2000" i="1" dirty="0"/>
              <a:t>Investors Monthly </a:t>
            </a:r>
            <a:r>
              <a:rPr lang="en-GB" sz="2000" dirty="0"/>
              <a:t>survey for </a:t>
            </a:r>
            <a:r>
              <a:rPr lang="en-GB" sz="2000" dirty="0" smtClean="0"/>
              <a:t>2014</a:t>
            </a:r>
          </a:p>
          <a:p>
            <a:pPr eaLnBrk="1" hangingPunct="1">
              <a:lnSpc>
                <a:spcPct val="150000"/>
              </a:lnSpc>
              <a:buClrTx/>
              <a:buFont typeface="Arial" pitchFamily="34" charset="0"/>
              <a:buChar char="•"/>
              <a:defRPr/>
            </a:pPr>
            <a:endParaRPr lang="en-GB" sz="900" dirty="0" smtClean="0"/>
          </a:p>
          <a:p>
            <a:pPr eaLnBrk="1" hangingPunct="1">
              <a:lnSpc>
                <a:spcPct val="150000"/>
              </a:lnSpc>
              <a:buClrTx/>
              <a:buFont typeface="Arial" pitchFamily="34" charset="0"/>
              <a:buChar char="•"/>
              <a:defRPr/>
            </a:pPr>
            <a:r>
              <a:rPr lang="en-GB" sz="2000" dirty="0" smtClean="0"/>
              <a:t>Asset management fund performance consistently in top quartile</a:t>
            </a:r>
          </a:p>
          <a:p>
            <a:pPr eaLnBrk="1" hangingPunct="1">
              <a:lnSpc>
                <a:spcPct val="150000"/>
              </a:lnSpc>
              <a:buClrTx/>
              <a:buFont typeface="Arial" pitchFamily="34" charset="0"/>
              <a:buChar char="•"/>
              <a:defRPr/>
            </a:pPr>
            <a:endParaRPr lang="en-GB" sz="900" i="1" dirty="0" smtClean="0"/>
          </a:p>
          <a:p>
            <a:pPr eaLnBrk="1" hangingPunct="1">
              <a:lnSpc>
                <a:spcPct val="150000"/>
              </a:lnSpc>
              <a:buClrTx/>
              <a:buFont typeface="Arial" pitchFamily="34" charset="0"/>
              <a:buChar char="•"/>
              <a:defRPr/>
            </a:pPr>
            <a:r>
              <a:rPr lang="en-GB" sz="2000" i="1" dirty="0" smtClean="0"/>
              <a:t>Santam’s </a:t>
            </a:r>
            <a:r>
              <a:rPr lang="en-GB" sz="2000" dirty="0" smtClean="0"/>
              <a:t>Top Personal Lines Broker of the year - 2013 (3</a:t>
            </a:r>
            <a:r>
              <a:rPr lang="en-GB" sz="2000" baseline="30000" dirty="0" smtClean="0"/>
              <a:t>rd</a:t>
            </a:r>
            <a:r>
              <a:rPr lang="en-GB" sz="2000" dirty="0" smtClean="0"/>
              <a:t> year running)</a:t>
            </a:r>
            <a:endParaRPr lang="en-GB" sz="2000" dirty="0"/>
          </a:p>
          <a:p>
            <a:pPr eaLnBrk="1" hangingPunct="1">
              <a:lnSpc>
                <a:spcPct val="200000"/>
              </a:lnSpc>
              <a:buClrTx/>
              <a:buFont typeface="Arial" pitchFamily="34" charset="0"/>
              <a:buChar char="•"/>
              <a:defRPr/>
            </a:pPr>
            <a:endParaRPr lang="en-ZA" sz="1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PSG backgroun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6416"/>
            <a:ext cx="9144000" cy="801584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0" y="0"/>
            <a:ext cx="9144000" cy="926275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7421" y="6196060"/>
            <a:ext cx="741228" cy="569575"/>
          </a:xfrm>
          <a:prstGeom prst="rect">
            <a:avLst/>
          </a:prstGeom>
        </p:spPr>
      </p:pic>
      <p:pic>
        <p:nvPicPr>
          <p:cNvPr id="8" name="Picture 2" descr="P:\PSG\Presentations\logos\PSG Private Equity\logo-transparrent-lar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829168"/>
            <a:ext cx="3744416" cy="1250576"/>
          </a:xfrm>
          <a:prstGeom prst="rect">
            <a:avLst/>
          </a:prstGeom>
          <a:noFill/>
        </p:spPr>
      </p:pic>
      <p:sp>
        <p:nvSpPr>
          <p:cNvPr id="10" name="Slide Number Placeholder 10"/>
          <p:cNvSpPr txBox="1">
            <a:spLocks/>
          </p:cNvSpPr>
          <p:nvPr/>
        </p:nvSpPr>
        <p:spPr>
          <a:xfrm>
            <a:off x="179512" y="6237312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1E056D-D358-4302-AFF9-19184827F21B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5" name="Picture 4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5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Our “Venture capital”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260648"/>
            <a:ext cx="2232248" cy="740977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3209" y="1268760"/>
            <a:ext cx="706718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3"/>
          <p:cNvGrpSpPr/>
          <p:nvPr/>
        </p:nvGrpSpPr>
        <p:grpSpPr>
          <a:xfrm>
            <a:off x="152400" y="2133600"/>
            <a:ext cx="2175970" cy="2195880"/>
            <a:chOff x="457200" y="2286000"/>
            <a:chExt cx="2231764" cy="18930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2667000"/>
              <a:ext cx="2231764" cy="1512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457200" y="2286000"/>
              <a:ext cx="2209800" cy="278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Design energy solutions</a:t>
              </a:r>
              <a:endParaRPr lang="en-US" sz="1500" b="1" dirty="0"/>
            </a:p>
          </p:txBody>
        </p:sp>
      </p:grpSp>
      <p:grpSp>
        <p:nvGrpSpPr>
          <p:cNvPr id="4" name="Group 34"/>
          <p:cNvGrpSpPr/>
          <p:nvPr/>
        </p:nvGrpSpPr>
        <p:grpSpPr>
          <a:xfrm>
            <a:off x="2418320" y="2133600"/>
            <a:ext cx="2176200" cy="2209800"/>
            <a:chOff x="2819400" y="2819400"/>
            <a:chExt cx="2232000" cy="1905000"/>
          </a:xfrm>
        </p:grpSpPr>
        <p:sp>
          <p:nvSpPr>
            <p:cNvPr id="28" name="TextBox 27"/>
            <p:cNvSpPr txBox="1"/>
            <p:nvPr/>
          </p:nvSpPr>
          <p:spPr>
            <a:xfrm>
              <a:off x="2819400" y="2819400"/>
              <a:ext cx="2209800" cy="278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EP invests in Assets</a:t>
              </a:r>
              <a:endParaRPr lang="en-US" sz="1500" b="1" dirty="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9400" y="3200400"/>
              <a:ext cx="2232000" cy="1524000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</p:grpSp>
      <p:grpSp>
        <p:nvGrpSpPr>
          <p:cNvPr id="11" name="Group 36"/>
          <p:cNvGrpSpPr/>
          <p:nvPr/>
        </p:nvGrpSpPr>
        <p:grpSpPr>
          <a:xfrm>
            <a:off x="6913245" y="2133600"/>
            <a:ext cx="2154555" cy="2209800"/>
            <a:chOff x="8039100" y="2819400"/>
            <a:chExt cx="2209800" cy="1905000"/>
          </a:xfrm>
        </p:grpSpPr>
        <p:sp>
          <p:nvSpPr>
            <p:cNvPr id="29" name="TextBox 28"/>
            <p:cNvSpPr txBox="1"/>
            <p:nvPr/>
          </p:nvSpPr>
          <p:spPr>
            <a:xfrm>
              <a:off x="8039100" y="2819400"/>
              <a:ext cx="2209800" cy="278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Monitor systems</a:t>
              </a:r>
              <a:endParaRPr lang="en-US" sz="1500" b="1" dirty="0"/>
            </a:p>
          </p:txBody>
        </p:sp>
        <p:pic>
          <p:nvPicPr>
            <p:cNvPr id="32" name="Picture 31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39100" y="3200400"/>
              <a:ext cx="2209800" cy="15240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12" name="Group 3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5" name="Picture 4" descr="PSG background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pic>
        <p:nvPicPr>
          <p:cNvPr id="17" name="Picture 16" descr="EP-logo-ppt-cover3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1" t="1969" b="79232"/>
          <a:stretch>
            <a:fillRect/>
          </a:stretch>
        </p:blipFill>
        <p:spPr>
          <a:xfrm>
            <a:off x="2781300" y="1066800"/>
            <a:ext cx="3581400" cy="906315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152400" y="4495800"/>
            <a:ext cx="883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55600" indent="-355600" defTabSz="4572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ZA" sz="2000" dirty="0" smtClean="0"/>
              <a:t>Currently, a premier energy consulting business (steam, electricity, cool air)</a:t>
            </a:r>
          </a:p>
          <a:p>
            <a:pPr marL="355600" indent="-355600" defTabSz="4572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ZA" sz="2000" dirty="0" smtClean="0"/>
              <a:t>Strategy: Change model to owning the energy assets and capturing some of the saving – IRRs of +25% (PSG to invest substantial capital)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0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Our “Venture capital”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88224" y="260648"/>
            <a:ext cx="2232248" cy="740977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4667250" y="2133600"/>
            <a:ext cx="2190750" cy="2209800"/>
            <a:chOff x="4648200" y="2133600"/>
            <a:chExt cx="2190750" cy="2209800"/>
          </a:xfrm>
        </p:grpSpPr>
        <p:sp>
          <p:nvSpPr>
            <p:cNvPr id="27" name="TextBox 26"/>
            <p:cNvSpPr txBox="1"/>
            <p:nvPr/>
          </p:nvSpPr>
          <p:spPr>
            <a:xfrm>
              <a:off x="4684395" y="2133600"/>
              <a:ext cx="2154555" cy="323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 smtClean="0"/>
                <a:t>Build energy systems</a:t>
              </a:r>
              <a:endParaRPr lang="en-US" sz="1500" b="1" dirty="0"/>
            </a:p>
          </p:txBody>
        </p:sp>
        <p:pic>
          <p:nvPicPr>
            <p:cNvPr id="24" name="Picture 23" descr="cid:_com_android_email_attachmentprovider_2_3315714_RAW@sec.galaxytab"/>
            <p:cNvPicPr/>
            <p:nvPr/>
          </p:nvPicPr>
          <p:blipFill>
            <a:blip r:embed="rId9" r:link="rId10" cstate="print"/>
            <a:srcRect l="13993" t="39935" r="52130" b="25532"/>
            <a:stretch>
              <a:fillRect/>
            </a:stretch>
          </p:blipFill>
          <p:spPr bwMode="auto">
            <a:xfrm>
              <a:off x="4648200" y="2590800"/>
              <a:ext cx="2133600" cy="17526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5" name="Picture 4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2" name="Content Placeholder 4"/>
          <p:cNvSpPr>
            <a:spLocks noGrp="1"/>
          </p:cNvSpPr>
          <p:nvPr>
            <p:ph idx="1"/>
          </p:nvPr>
        </p:nvSpPr>
        <p:spPr>
          <a:xfrm>
            <a:off x="533400" y="2057400"/>
            <a:ext cx="8138864" cy="3273579"/>
          </a:xfrm>
          <a:ln>
            <a:noFill/>
          </a:ln>
        </p:spPr>
        <p:txBody>
          <a:bodyPr wrap="square" lIns="72000" tIns="36000" rIns="72000" bIns="36000">
            <a:spAutoFit/>
          </a:bodyPr>
          <a:lstStyle/>
          <a:p>
            <a:pPr lvl="0">
              <a:spcBef>
                <a:spcPts val="2400"/>
              </a:spcBef>
            </a:pPr>
            <a:r>
              <a:rPr lang="en-ZA" sz="1800" dirty="0" smtClean="0"/>
              <a:t>Market leader in home and support centre education</a:t>
            </a:r>
          </a:p>
          <a:p>
            <a:pPr>
              <a:spcBef>
                <a:spcPts val="2400"/>
              </a:spcBef>
            </a:pPr>
            <a:r>
              <a:rPr lang="en-ZA" sz="1800" dirty="0" smtClean="0"/>
              <a:t>Target </a:t>
            </a:r>
            <a:r>
              <a:rPr lang="en-ZA" sz="1800" dirty="0"/>
              <a:t>of </a:t>
            </a:r>
            <a:r>
              <a:rPr lang="en-ZA" sz="1800" dirty="0" smtClean="0"/>
              <a:t>~90 </a:t>
            </a:r>
            <a:r>
              <a:rPr lang="en-ZA" sz="1800" dirty="0"/>
              <a:t>000 learners by </a:t>
            </a:r>
            <a:r>
              <a:rPr lang="en-ZA" sz="1800" dirty="0" smtClean="0"/>
              <a:t>2021</a:t>
            </a:r>
          </a:p>
          <a:p>
            <a:pPr lvl="0">
              <a:spcBef>
                <a:spcPts val="2400"/>
              </a:spcBef>
            </a:pPr>
            <a:r>
              <a:rPr lang="en-ZA" sz="1800" dirty="0" smtClean="0"/>
              <a:t>Afrikaans </a:t>
            </a:r>
            <a:r>
              <a:rPr lang="en-ZA" sz="1800" dirty="0"/>
              <a:t>and </a:t>
            </a:r>
            <a:r>
              <a:rPr lang="en-ZA" sz="1800" dirty="0" smtClean="0"/>
              <a:t>English, Gr 0 – Gr 12</a:t>
            </a:r>
          </a:p>
          <a:p>
            <a:pPr lvl="0">
              <a:spcBef>
                <a:spcPts val="2400"/>
              </a:spcBef>
            </a:pPr>
            <a:r>
              <a:rPr lang="en-ZA" sz="1800" dirty="0" smtClean="0"/>
              <a:t>Accredited Matric</a:t>
            </a:r>
          </a:p>
          <a:p>
            <a:pPr>
              <a:spcBef>
                <a:spcPts val="2400"/>
              </a:spcBef>
            </a:pPr>
            <a:r>
              <a:rPr lang="en-ZA" sz="1800" dirty="0" smtClean="0"/>
              <a:t>111 support centres nationally</a:t>
            </a:r>
          </a:p>
          <a:p>
            <a:pPr>
              <a:spcBef>
                <a:spcPts val="2400"/>
              </a:spcBef>
              <a:buFont typeface="Wingdings" pitchFamily="2" charset="2"/>
              <a:buChar char="§"/>
            </a:pPr>
            <a:endParaRPr lang="en-ZA" sz="1800" dirty="0" smtClean="0"/>
          </a:p>
        </p:txBody>
      </p:sp>
      <p:pic>
        <p:nvPicPr>
          <p:cNvPr id="16" name="Picture 3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158052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7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Our “Venture capital”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8224" y="260648"/>
            <a:ext cx="2232248" cy="740977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/>
          <a:srcRect l="24179" t="30567" r="64269" b="59085"/>
          <a:stretch>
            <a:fillRect/>
          </a:stretch>
        </p:blipFill>
        <p:spPr bwMode="auto">
          <a:xfrm>
            <a:off x="6477000" y="2057400"/>
            <a:ext cx="1760561" cy="88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/>
          <a:srcRect l="37507" t="30567" r="50941" b="59085"/>
          <a:stretch>
            <a:fillRect/>
          </a:stretch>
        </p:blipFill>
        <p:spPr bwMode="auto">
          <a:xfrm>
            <a:off x="6477000" y="3022600"/>
            <a:ext cx="1760561" cy="88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/>
          <a:srcRect l="50905" t="30567" r="37632" b="59085"/>
          <a:stretch>
            <a:fillRect/>
          </a:stretch>
        </p:blipFill>
        <p:spPr bwMode="auto">
          <a:xfrm>
            <a:off x="6477000" y="3987800"/>
            <a:ext cx="1746914" cy="88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 l="64147" t="30567" r="24328" b="59085"/>
          <a:stretch>
            <a:fillRect/>
          </a:stretch>
        </p:blipFill>
        <p:spPr bwMode="auto">
          <a:xfrm>
            <a:off x="6477000" y="4953000"/>
            <a:ext cx="1756329" cy="88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3992" y="3108619"/>
            <a:ext cx="3215208" cy="253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6" name="Picture 5" descr="PSG background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340071" y="1556792"/>
            <a:ext cx="4159921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5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dirty="0" smtClean="0">
                <a:solidFill>
                  <a:schemeClr val="bg1"/>
                </a:solidFill>
              </a:rPr>
              <a:t>The PSG story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11211" y="914400"/>
            <a:ext cx="8321578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SMK – 13 wonderful years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28600" y="1928778"/>
            <a:ext cx="8686800" cy="393862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500" dirty="0" smtClean="0"/>
              <a:t>From ranking 42 to 5</a:t>
            </a:r>
          </a:p>
          <a:p>
            <a:pPr>
              <a:defRPr/>
            </a:pPr>
            <a:r>
              <a:rPr lang="en-US" sz="2500" dirty="0" smtClean="0"/>
              <a:t>DCM – 1985 to 1988 - &gt;40 listings</a:t>
            </a:r>
          </a:p>
          <a:p>
            <a:pPr>
              <a:defRPr/>
            </a:pPr>
            <a:r>
              <a:rPr lang="en-US" sz="2500" dirty="0" smtClean="0"/>
              <a:t>Gilt market 0 to nr 1</a:t>
            </a:r>
          </a:p>
          <a:p>
            <a:pPr>
              <a:defRPr/>
            </a:pPr>
            <a:r>
              <a:rPr lang="en-US" sz="2500" dirty="0" smtClean="0"/>
              <a:t>Listings</a:t>
            </a:r>
          </a:p>
          <a:p>
            <a:pPr lvl="1">
              <a:defRPr/>
            </a:pPr>
            <a:r>
              <a:rPr lang="en-US" sz="2000" dirty="0" smtClean="0"/>
              <a:t>RMB, </a:t>
            </a:r>
          </a:p>
          <a:p>
            <a:pPr lvl="1">
              <a:defRPr/>
            </a:pPr>
            <a:r>
              <a:rPr lang="en-US" sz="2000" dirty="0" smtClean="0"/>
              <a:t>Richemont, </a:t>
            </a:r>
          </a:p>
          <a:p>
            <a:pPr lvl="1">
              <a:defRPr/>
            </a:pPr>
            <a:r>
              <a:rPr lang="en-US" sz="2000" dirty="0" smtClean="0"/>
              <a:t>Medi-Clinic, </a:t>
            </a:r>
          </a:p>
          <a:p>
            <a:pPr lvl="1">
              <a:defRPr/>
            </a:pPr>
            <a:r>
              <a:rPr lang="en-US" sz="2000" dirty="0" smtClean="0"/>
              <a:t>Naspers, </a:t>
            </a:r>
          </a:p>
          <a:p>
            <a:pPr lvl="1">
              <a:defRPr/>
            </a:pPr>
            <a:r>
              <a:rPr lang="en-US" sz="2000" dirty="0" smtClean="0"/>
              <a:t>M-Net, etc.</a:t>
            </a:r>
          </a:p>
          <a:p>
            <a:pPr>
              <a:defRPr/>
            </a:pPr>
            <a:r>
              <a:rPr lang="en-US" sz="2500" dirty="0" smtClean="0"/>
              <a:t>20 partners (myself CEO)</a:t>
            </a:r>
          </a:p>
          <a:p>
            <a:pPr>
              <a:defRPr/>
            </a:pPr>
            <a:endParaRPr lang="en-US" sz="3000" dirty="0" smtClean="0"/>
          </a:p>
          <a:p>
            <a:pPr>
              <a:defRPr/>
            </a:pPr>
            <a:endParaRPr lang="en-US" sz="3000" dirty="0" smtClean="0"/>
          </a:p>
          <a:p>
            <a:pPr>
              <a:defRPr/>
            </a:pPr>
            <a:endParaRPr lang="en-US" sz="3000" dirty="0" smtClean="0"/>
          </a:p>
          <a:p>
            <a:pPr>
              <a:defRPr/>
            </a:pPr>
            <a:endParaRPr lang="en-US" sz="3000" dirty="0" smtClean="0"/>
          </a:p>
          <a:p>
            <a:pPr>
              <a:buNone/>
              <a:defRPr/>
            </a:pPr>
            <a:endParaRPr lang="en-US" sz="30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sz="3000" dirty="0" smtClean="0"/>
          </a:p>
          <a:p>
            <a:pPr>
              <a:defRPr/>
            </a:pPr>
            <a:endParaRPr lang="en-US" sz="3000" i="1" dirty="0" smtClean="0"/>
          </a:p>
          <a:p>
            <a:pPr lvl="1">
              <a:defRPr/>
            </a:pPr>
            <a:endParaRPr lang="en-US" sz="3000" dirty="0" smtClean="0"/>
          </a:p>
          <a:p>
            <a:pPr lvl="1">
              <a:defRPr/>
            </a:pPr>
            <a:endParaRPr lang="en-US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5" name="Picture 4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9" name="Content Placeholder 9"/>
          <p:cNvSpPr txBox="1">
            <a:spLocks/>
          </p:cNvSpPr>
          <p:nvPr/>
        </p:nvSpPr>
        <p:spPr>
          <a:xfrm>
            <a:off x="152400" y="2199928"/>
            <a:ext cx="5867400" cy="3972272"/>
          </a:xfrm>
          <a:prstGeom prst="rect">
            <a:avLst/>
          </a:prstGeom>
        </p:spPr>
        <p:txBody>
          <a:bodyPr/>
          <a:lstStyle/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“Best” provider of e-learning solutions (in our opinion) with novel features: </a:t>
            </a:r>
          </a:p>
          <a:p>
            <a:pPr marL="742950" marR="0" lvl="1" indent="-2857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dirty="0" smtClean="0"/>
              <a:t>Content protection in offline environment</a:t>
            </a:r>
          </a:p>
          <a:p>
            <a:pPr marL="742950" marR="0" lvl="1" indent="-2857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dirty="0" smtClean="0"/>
              <a:t>Negates connectivity issues typical to SA and Africa</a:t>
            </a:r>
          </a:p>
          <a:p>
            <a:pPr marL="742950" marR="0" lvl="1" indent="-2857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dirty="0" smtClean="0"/>
              <a:t>Allows teachers to “push” content to e-books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Strategic acquisition, serves Curro and Impak currently amongst other clients</a:t>
            </a: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/>
              <a:t>Business growth outlook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 smtClean="0"/>
              <a:t>2013: 12 schools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 smtClean="0"/>
              <a:t>2014: 50 schools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 smtClean="0"/>
              <a:t>2019: 500 schools and R35m PAT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 smtClean="0"/>
              <a:t>International ambitions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 l="4147" t="17344" r="57666" b="62969"/>
          <a:stretch>
            <a:fillRect/>
          </a:stretch>
        </p:blipFill>
        <p:spPr bwMode="auto">
          <a:xfrm>
            <a:off x="3113316" y="1192854"/>
            <a:ext cx="2982684" cy="864546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362200"/>
            <a:ext cx="280994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6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Our “Venture capital”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260648"/>
            <a:ext cx="2232248" cy="740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5" name="Picture 4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6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Our “Venture capital”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260648"/>
            <a:ext cx="2232248" cy="7409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/>
          <a:srcRect t="8219" r="53448" b="13699"/>
          <a:stretch>
            <a:fillRect/>
          </a:stretch>
        </p:blipFill>
        <p:spPr>
          <a:xfrm>
            <a:off x="3276600" y="1219200"/>
            <a:ext cx="2514600" cy="88476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4800" y="2209800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itchFamily="34" charset="0"/>
              <a:buChar char="•"/>
            </a:pPr>
            <a:r>
              <a:rPr lang="en-ZA" dirty="0" smtClean="0"/>
              <a:t>Unsecured lending in Namibia</a:t>
            </a:r>
          </a:p>
          <a:p>
            <a:pPr marL="355600" indent="-355600">
              <a:buFont typeface="Arial" pitchFamily="34" charset="0"/>
              <a:buChar char="•"/>
            </a:pPr>
            <a:endParaRPr lang="en-ZA" dirty="0" smtClean="0"/>
          </a:p>
          <a:p>
            <a:pPr marL="355600" indent="-355600">
              <a:buFont typeface="Arial" pitchFamily="34" charset="0"/>
              <a:buChar char="•"/>
            </a:pPr>
            <a:r>
              <a:rPr lang="en-ZA" dirty="0" smtClean="0"/>
              <a:t>Exclusively government employees</a:t>
            </a:r>
          </a:p>
          <a:p>
            <a:pPr marL="355600" indent="-355600">
              <a:buFont typeface="Arial" pitchFamily="34" charset="0"/>
              <a:buChar char="•"/>
            </a:pPr>
            <a:endParaRPr lang="en-ZA" dirty="0" smtClean="0"/>
          </a:p>
          <a:p>
            <a:pPr marL="355600" indent="-355600">
              <a:buFont typeface="Arial" pitchFamily="34" charset="0"/>
              <a:buChar char="•"/>
            </a:pPr>
            <a:r>
              <a:rPr lang="en-ZA" dirty="0" smtClean="0"/>
              <a:t>Unique salary deduction code </a:t>
            </a:r>
          </a:p>
          <a:p>
            <a:pPr marL="812800" lvl="1" indent="-355600">
              <a:buFont typeface="Calibri" pitchFamily="34" charset="0"/>
              <a:buChar char="–"/>
            </a:pPr>
            <a:r>
              <a:rPr lang="en-ZA" dirty="0" smtClean="0"/>
              <a:t>one of only 5 codes</a:t>
            </a:r>
          </a:p>
          <a:p>
            <a:pPr marL="355600" indent="-355600">
              <a:buFont typeface="Arial" pitchFamily="34" charset="0"/>
              <a:buChar char="•"/>
            </a:pPr>
            <a:endParaRPr lang="en-ZA" dirty="0" smtClean="0"/>
          </a:p>
          <a:p>
            <a:pPr marL="355600" indent="-355600">
              <a:buFont typeface="Arial" pitchFamily="34" charset="0"/>
              <a:buChar char="•"/>
            </a:pPr>
            <a:r>
              <a:rPr lang="en-ZA" dirty="0" smtClean="0"/>
              <a:t>Responsible lending through Namibian Financial Institutions Supervisory Authority (NAMFISA) regulation</a:t>
            </a:r>
          </a:p>
          <a:p>
            <a:pPr marL="812800" lvl="1" indent="-355600">
              <a:buFont typeface="Calibri" pitchFamily="34" charset="0"/>
              <a:buChar char="–"/>
            </a:pPr>
            <a:r>
              <a:rPr lang="en-ZA" dirty="0" smtClean="0"/>
              <a:t>Max deductions of 66% of employee salaries</a:t>
            </a:r>
            <a:endParaRPr lang="en-ZA" dirty="0"/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/>
          <a:srcRect l="18667" t="6444" r="22660" b="30064"/>
          <a:stretch>
            <a:fillRect/>
          </a:stretch>
        </p:blipFill>
        <p:spPr bwMode="auto">
          <a:xfrm>
            <a:off x="5715000" y="1981200"/>
            <a:ext cx="3200400" cy="1948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AutoShape 2" descr="http://upload.wikimedia.org/wikipedia/commons/0/00/Flag_of_Namibia.svg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028" name="AutoShape 4" descr="http://upload.wikimedia.org/wikipedia/commons/0/00/Flag_of_Namibia.svg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pic>
        <p:nvPicPr>
          <p:cNvPr id="1030" name="Picture 6" descr="http://upload.wikimedia.org/wikipedia/commons/thumb/0/00/Flag_of_Namibia.svg/2000px-Flag_of_Namibia.sv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4038600"/>
            <a:ext cx="3204383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5" name="Picture 4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6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Growth investments</a:t>
            </a:r>
            <a:endParaRPr lang="en-US" sz="35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260648"/>
            <a:ext cx="2232248" cy="7409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43000"/>
            <a:ext cx="2076707" cy="881621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286153" y="2218468"/>
            <a:ext cx="2094497" cy="905732"/>
          </a:xfrm>
          <a:prstGeom prst="roundRect">
            <a:avLst/>
          </a:prstGeom>
          <a:solidFill>
            <a:srgbClr val="153F65"/>
          </a:solidFill>
          <a:ln>
            <a:solidFill>
              <a:srgbClr val="153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Defence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246391" y="2195003"/>
            <a:ext cx="2082758" cy="905732"/>
          </a:xfrm>
          <a:prstGeom prst="roundRect">
            <a:avLst/>
          </a:prstGeom>
          <a:solidFill>
            <a:srgbClr val="153F65"/>
          </a:solidFill>
          <a:ln>
            <a:solidFill>
              <a:srgbClr val="153F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Digital TV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" y="3200400"/>
            <a:ext cx="43434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itchFamily="34" charset="0"/>
              <a:buChar char="•"/>
            </a:pPr>
            <a:r>
              <a:rPr lang="en-ZA" sz="2200" b="1" dirty="0" smtClean="0"/>
              <a:t>Specialised antenna products </a:t>
            </a:r>
            <a:r>
              <a:rPr lang="en-ZA" sz="2200" dirty="0" smtClean="0"/>
              <a:t>for the defence market</a:t>
            </a:r>
          </a:p>
          <a:p>
            <a:pPr marL="355600" indent="-355600">
              <a:buFont typeface="Arial" pitchFamily="34" charset="0"/>
              <a:buChar char="•"/>
            </a:pPr>
            <a:endParaRPr lang="en-ZA" sz="900" dirty="0" smtClean="0"/>
          </a:p>
          <a:p>
            <a:pPr marL="355600" indent="-355600">
              <a:buFont typeface="Arial" pitchFamily="34" charset="0"/>
              <a:buChar char="•"/>
            </a:pPr>
            <a:r>
              <a:rPr lang="en-ZA" sz="2200" dirty="0" smtClean="0"/>
              <a:t>Global business – </a:t>
            </a:r>
            <a:r>
              <a:rPr lang="en-ZA" sz="2200" b="1" dirty="0" smtClean="0"/>
              <a:t>75% sales outside of SA</a:t>
            </a:r>
            <a:endParaRPr lang="en-ZA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4495800" y="3200400"/>
            <a:ext cx="45720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itchFamily="34" charset="0"/>
              <a:buChar char="•"/>
            </a:pPr>
            <a:r>
              <a:rPr lang="en-ZA" sz="2200" b="1" dirty="0" smtClean="0"/>
              <a:t>Design broadcasting systems, </a:t>
            </a:r>
            <a:r>
              <a:rPr lang="en-ZA" sz="2200" dirty="0" smtClean="0"/>
              <a:t>with equipment sales and implementation for TV broadcasters</a:t>
            </a:r>
          </a:p>
          <a:p>
            <a:pPr marL="355600" indent="-355600">
              <a:buFont typeface="Arial" pitchFamily="34" charset="0"/>
              <a:buChar char="•"/>
            </a:pPr>
            <a:endParaRPr lang="en-ZA" sz="900" dirty="0" smtClean="0"/>
          </a:p>
          <a:p>
            <a:pPr marL="355600" indent="-355600">
              <a:buFont typeface="Arial" pitchFamily="34" charset="0"/>
              <a:buChar char="•"/>
            </a:pPr>
            <a:r>
              <a:rPr lang="en-ZA" sz="2200" b="1" i="1" dirty="0" smtClean="0"/>
              <a:t>Digital migration a growth opportunity</a:t>
            </a:r>
          </a:p>
          <a:p>
            <a:pPr marL="355600" indent="-355600">
              <a:buFont typeface="Arial" pitchFamily="34" charset="0"/>
              <a:buChar char="•"/>
            </a:pPr>
            <a:endParaRPr lang="en-ZA" sz="900" b="1" i="1" dirty="0" smtClean="0"/>
          </a:p>
          <a:p>
            <a:pPr marL="355600" indent="-355600">
              <a:buFont typeface="Arial" pitchFamily="34" charset="0"/>
              <a:buChar char="•"/>
            </a:pPr>
            <a:r>
              <a:rPr lang="en-ZA" sz="2200" b="1" dirty="0" smtClean="0"/>
              <a:t>50% SA: 50% Rest of Africa</a:t>
            </a:r>
            <a:endParaRPr lang="en-ZA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5" name="Picture 4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6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Lessons for Venture capital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1026" name="AutoShape 2" descr="http://upload.wikimedia.org/wikipedia/commons/0/00/Flag_of_Namibia.svg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028" name="AutoShape 4" descr="http://upload.wikimedia.org/wikipedia/commons/0/00/Flag_of_Namibia.svg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7" name="TextBox 16"/>
          <p:cNvSpPr txBox="1"/>
          <p:nvPr/>
        </p:nvSpPr>
        <p:spPr>
          <a:xfrm>
            <a:off x="6629400" y="251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ZA" dirty="0"/>
          </a:p>
        </p:txBody>
      </p:sp>
      <p:sp>
        <p:nvSpPr>
          <p:cNvPr id="20" name="TextBox 19"/>
          <p:cNvSpPr txBox="1"/>
          <p:nvPr/>
        </p:nvSpPr>
        <p:spPr>
          <a:xfrm>
            <a:off x="152400" y="2147024"/>
            <a:ext cx="5623991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Arial"/>
              <a:buChar char="•"/>
            </a:pPr>
            <a:r>
              <a:rPr lang="en-ZA" sz="2200" dirty="0" smtClean="0"/>
              <a:t>Thomas Edison:</a:t>
            </a:r>
          </a:p>
          <a:p>
            <a:pPr marL="457200" indent="-457200">
              <a:spcBef>
                <a:spcPts val="1800"/>
              </a:spcBef>
            </a:pPr>
            <a:r>
              <a:rPr lang="en-ZA" dirty="0" smtClean="0"/>
              <a:t>	</a:t>
            </a:r>
            <a:r>
              <a:rPr lang="en-ZA" i="1" dirty="0" smtClean="0"/>
              <a:t>“None of my inventions came by accident. I see a worthwhile need to be met and I make trial after trial until it comes. </a:t>
            </a:r>
            <a:r>
              <a:rPr lang="en-ZA" b="1" i="1" dirty="0" smtClean="0"/>
              <a:t>What it boils down to is 1% inspiration and 99% perspiration”</a:t>
            </a:r>
          </a:p>
          <a:p>
            <a:pPr marL="457200" indent="-457200">
              <a:spcBef>
                <a:spcPts val="1800"/>
              </a:spcBef>
            </a:pPr>
            <a:r>
              <a:rPr lang="en-ZA" i="1" dirty="0" smtClean="0"/>
              <a:t>	“Many of life's failures are people who did not realize </a:t>
            </a:r>
            <a:r>
              <a:rPr lang="en-ZA" b="1" i="1" dirty="0" smtClean="0"/>
              <a:t>how close they were to success when they gave up</a:t>
            </a:r>
            <a:r>
              <a:rPr lang="en-ZA" i="1" dirty="0" smtClean="0"/>
              <a:t>”</a:t>
            </a:r>
          </a:p>
          <a:p>
            <a:pPr marL="533400">
              <a:spcBef>
                <a:spcPts val="1800"/>
              </a:spcBef>
            </a:pPr>
            <a:r>
              <a:rPr lang="en-ZA" i="1" dirty="0" smtClean="0"/>
              <a:t>“Opportunity is missed by most people because it is </a:t>
            </a:r>
            <a:r>
              <a:rPr lang="en-ZA" b="1" i="1" dirty="0" smtClean="0"/>
              <a:t>dressed in overalls and looks like work</a:t>
            </a:r>
            <a:r>
              <a:rPr lang="en-ZA" i="1" dirty="0" smtClean="0"/>
              <a:t>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19200" y="1371600"/>
            <a:ext cx="7162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500" b="1" dirty="0" smtClean="0"/>
              <a:t>Innovation and hard work are the name of the game</a:t>
            </a:r>
            <a:endParaRPr lang="en-ZA" sz="2500" b="1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/>
          <a:srcRect l="33729" t="17512" r="36181" b="15144"/>
          <a:stretch>
            <a:fillRect/>
          </a:stretch>
        </p:blipFill>
        <p:spPr bwMode="auto">
          <a:xfrm>
            <a:off x="6284387" y="2057400"/>
            <a:ext cx="2750166" cy="34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9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8686800" y="6492875"/>
            <a:ext cx="13065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4BBC2CE-FA5B-4901-A8CA-59084F46F543}" type="slidenum">
              <a:rPr lang="en-US" smtClean="0">
                <a:latin typeface="Calibri" pitchFamily="34" charset="0"/>
                <a:ea typeface="ＭＳ Ｐゴシック" charset="-128"/>
              </a:rPr>
              <a:pPr/>
              <a:t>34</a:t>
            </a:fld>
            <a:endParaRPr lang="en-US" dirty="0" smtClean="0">
              <a:latin typeface="Calibri" pitchFamily="34" charset="0"/>
              <a:ea typeface="ＭＳ Ｐゴシック" charset="-128"/>
            </a:endParaRPr>
          </a:p>
        </p:txBody>
      </p:sp>
      <p:sp>
        <p:nvSpPr>
          <p:cNvPr id="3074" name="AutoShape 2" descr="data:image/jpeg;base64,/9j/4AAQSkZJRgABAQAAAQABAAD/2wCEAAkGBhQSERQUExQWFRUVGBgYGRgYFxwYGBcYGBgYGBgYHBwXGyYgGBslGRUYHy8gIycpLCwsFR4xNTAqNSYrLCkBCQoKDgwOGg8PGiwkHiQsLCkpLSosLCwsLywsMCwsLCwsLCwsKSwsLCwsLCwsLCwsLCwsLCwsLCwpLCwsLCwsLP/AABEIALYBFQMBIgACEQEDEQH/xAAcAAABBQEBAQAAAAAAAAAAAAAEAAIDBQYBBwj/xABBEAABAgQEAwYDBgQFAwUAAAABAhEAAyExBBJBUQVhcQYTIoGRoTKxwQdCUtHh8BQjYvEzcoKSwhVTohYkQ3Oy/8QAGgEAAwEBAQEAAAAAAAAAAAAAAgMEAQAFBv/EADMRAAICAQMCBAMGBgMAAAAAAAABAhEDEiExBEETIlFhcbHwMoGRwdHxBRQjQqHhM1Ky/9oADAMBAAIRAxEAPwDS4dRg+SswJhxSCpZj4Nn1Mg+TPeCUKitXJdqkdIOQqkZZHkiuwSDHUrpDEqjqVXg0yZoYueHau0NJrD1u1L84GROLkKv9IxsZFbbCmCBAm53MEzplDSIwKQBRHZEIDR2WukdUIhQKCOGrcnC4fmgcHaJERgLRKBDguGAx3MAI1ANEQ7zPdOTS+aCUxWzpolqKghRJFC5OazsP3aJlzlqUMjgJfM4AezX8/WCo1xJjNRMdLg6EQpc6rpKiEkPd2Aam+8DGZMS792m5IDu1kml68olwk4JSXWFkkEZaXAtW1H840xx2LMY1OUEF9g9X2iQYs0oef0aAAtDKdLG5Fi52Ih6KIFQOVzyqIPUyd40TLmguoCtNf36RDhkKypJBzEvXnpSn9o5LXQvb2s3mIrpi5k1sqVhjTYWIe7fkfKBq3YcY9i2XmCCkgtvy2eBxLLpqXJPo1IbMK0LTmX8buk/DQigdiSxNfaJVY2XrM8tOTUvG0crXA9UrKlx4Wv5eVRFfOngkpY5gHcBRuToBuN9IIUtc0nu/hFXqknl/UT6RXpUpTl/hSASPAQS7tuxT8J39doKPvyIYwN4PFMOmrnViHBrq3OK3EEzF5c5BSlQbM5KhQlRFw2jMSn1tZBmrmJVX4SAotlBYGpRRVdRVi3MPk4USlKUtKvGSKDMLuC7nK5JP9nO8DNdclP3hcgSgEVSSwLgAgOU2tygBKSCUJUhkuovRK6JBBDkjXYUGsaVRlBBMtamFwHNa0Y7/ALrFX/BFSlIDpSzKIAsWUQS9FF2oKCOUhkZWVE2ae5cuHSWSouWDGlHY0oAabRXKSZIBBK01KgSA1EgFyHIYH9BF1xbGyyMqEoWUkMSHQlt1NQtZi9RGexfE1pJSru5j2YlLD/U4O2kOhb7DHRHipktRGfLmYFnJZ60IoesdionYlRUf5YSNGQJj+bho5Fixbc/5FPIerS1UgmUIGEjakSoLX9Y8hjWHoVEqFVgWWYnSqBJ5ILSqOg1gZCokJjbEOI+eFEeEgQ0ppDcRmbwkDrCdgHOl405LYin6Dc/rHFwPMx0vNVaP9w/OHIxSD8KknooH5GBY5J0dXECQ4ggjeGJF+sYMTGgQ9POOKECoxhClZsqUigL1J16RxtWFErzBmy6veIOIpSoauCAHBYk9L9YIKyQcrE9YHl8MKiVTFEk6CjdD0jUDdbsiXmSAlXiJ8Sq2P4Rtb9vEkuWpNElgQCd9XqfnCnYUBg9AA+ZyoO5ufi+kPwy05gbfdA/ENr7mCYV7EaV1UQaUBNz777xOJZFAHzVrdNBerkwDiMcJUxUtKFV8VE5r/hIt50DQzE8STnQsH4q6MkN972A6wVM7kOKSQoggLNnDh3epF4dMxRSV+GoCcvNRoBd9oCXxdALiqWrlZTCxtpY1hmMxWY6qAWLDw5UuWJFzmjqM0thsmdmdOYEkmqQcr7gijguDXaGJdKioiYkF3YZgWLuauN7cuUdw2EC0DIS4DZe8WkM3w/5YhMhUtgrOCPvEsEDQAOQoDneNA2uizTXKolKqUKk0Y7dYecetie7CgnVNmuNIqsDPUkgZSpAChkGZg4FU0JTRVnN6NSLTDh1K+KWBzLnQMDrQj0jaEy2e4+bMmzCciQAAKmjuHp7RGZYXSalwCQeZ0HO/tDsNOC0uJyh/myvUJOt2cjq+1ZUzFmiVIJF/CRUX+YjmtwdVKkDSuHygfCVIdyzkM39xTnDpmE8QyTli9Mz06EVvc8r6mKQkkOE5r8736PAuJkEf4SUg1c00FBXcgV0CYGzFJsB4tNUXQCZfiAzMSSAlJJBApVWXyMZ/HLBX4ZjE3UkrSSAySkjQnOKxp1YyYkMZRVQeIEX1pAPe94fFKykF8xQGYKcB1F3OUGlqdY5OtymDaVFJI4UlRYzQpAsgKBKgwLq6vpveAsdweWrPkIDmoCEsCkUFhZ3840M7CISrMEsQGBG22zUjP8WC0LExypId0OE0IqdAatf1GrISbezKe25nv/ThNQQHqxBDcqFoUW2Gx6ZicySBelz/AOMdih5sq2OWOL4NkiJQ8DpxAe4iZEyIGYyWWnaHnEBI8VOekNBgDiE4ggBi4YAgkOdTHJWBVssf4xJSTmDDWIsb2glSkZlrDF2AuegjP8d7TpwiWKQTlto+/T848s4zxmbiFErUWOn705RX0/SvK74QM4xXJtuO/a5QpkBtHFT6mg8njDcS7X4qcXUr1JV86e0V5ltD04cmse1i6fDi7X8RDcnxt8Bp43if+56AflD5XarFI++45pS3sI6jhyjYRIeCL2hzeDiSX4IVoy/2yf4l1wn7UJstgsFv6TT/AGqcH1jfcA+0GTPuQ+rOCOZSa+YePH5/AF7QEqRMlKBqkixFPcRPk6Lp8y8mzO8bLD/kVo+mO/SUZwQU6EVf9eUQrkyxyJdq1e5848q7G/aEcyZc8ipDKPwqOmfZWyvWPUpSkTA6U1AtUNWz29I8HNglglpmVwkpLVF7HJEuYhL0AF0qv1zDV94lk4krVmSrwihS1QRd6b/KGLwzJaW6nLF1At/u2OkQLmJkrS8xKVFgoqUKj8IBLg2rC1uFswjifE0SsoU5UXUkBLktQjkaxUTOIqmkTMxQ5BQjMQMrXUUi7kfpA+Fxqj3i1fzMuZIALuVlynoAB1eLHBYeV4u8QJZBBoWI2FDzfasMpRNSUVbB8BjQmb3qlBKVA5vFmKlMlgzOAK6m0WEzDksUJKASScqAXGjsb6w2XwaSpZImEgpdnDM510r8ouzJISAhg29rUtAN+guU0uCiRJTUicoZrumh0oNKiGScOEoUrKApKkgKFMzKS7Nyp5ReIlzUgiiw4ZyxZul3rEeJzKSUqkkgkWY01treNszxGVMhaR4FOFJJBbxAtSgFRYVaraxZYfFmgSpRGZiFpcjcEOCKWhicFLKQDmSLMpIZ+h+kdwOFSMglqS4ckAkFVQRpSgNP6jHGTkmg0YUIIaWCHegsAzDq9dmESTeJsKy1jqKfv8ojXMnBZIS6NA6dmb6+0OncRUEkiWXCmY6jU2s0EmSu3zv95KMNLWkHIljybV+RZw8QzeHoJJqCdjqcu9vhHvvER44igJKSQKEEXfcPobjSFh+JomEhKnautjY2/bQMmzYxkhn/AE9loUJinSCKlypNKHlQQStbRVYeaBi5g3QD/wDiO8XmJISDMyGpBZ/ulPzUPNoF8j1G2FzZsUvG8QsIBlkOkhRDsVITUilWs7foYZ/EJiapmIWlwlymgcPofFQigegOt63iKpilCZlSRlACgrKAFNmYEj4hSuwa8FDHvbKIxonwJlmXmBUoKKleIuQ5PhuxZm8ojnpT+FPpAUziC0gJEgpAYBmygOB93lXygCdx1I+IEHQMeZ1GwHrDvCk3aG6kluTz+Hy1FykfIekKBcNxFK7HZxs70hQyprbc7ys2E/hgWSp2JTl6VJf3iCXwmYgkpW/hIAOhYAHnYnzi1MB43FFJSAoP+GxVsH0iRSfBgiicAfhshhetlk8tYj4jxpMlKlEuEpDEPVRJp7Q8cXZwtCg1yBmD3uIw/bbineTO6l0SGsGctU+lIdixvJKmZwZ/iOKViJhWSWcnqYG/hn0iyRhQBB8vAgDNHpPMoKkD4bkyllcIKmeLeRwpKbVLdYNVICWeF37KoARE88858Do44xB/4flBUvDOHaHFOY00guQhkkaxNLIxtApwTi0A4nhIVpF6mQOcPEl4BZ3F7GOKZgsd2bBdvCr2MaHsH2nmSlJw01RSfuF/iDvkL+x8otp+BeKHivB8wo4UkulQuCLF4sXULPHw8n3P0ZPLBpeqP7nrQI7uqgXDuwA3cjSKLjBEyZl7sES/iWdgMxSBZizOdIh7P4sz8NmUwVlaYP60FlC9j8Xm8OmzSZocgCZ4DQ2ahNaFx7xBBNN3ygVGh3BEuslc3wSyQkZMqSARU6OCR5mNSJ6Gd0kesU+AnhMnKtHwUcgUZsrN8SqD0ji8bLlSsyz3MuzXmzGAAG5o1BC5zuWwuat7h845gDLlJJNnAf2tBmAwITUpI82tGJm9sppGSQnukaFTLmq/4p9zzirxWGnzqrWtRP41k+zsIoh0k5K5OhbTarj5nqZmy3sn/cPzjveI/D6GPI18CUwpLpyraKbGyMVKLyy3NJIPsXhn8k3xNfgL8Jd7PclTRopuSg49dI4MSEnxpCToqhSfPTzjxTA/aZiZJCZv8wahd25KuPN433ZztZKxKD3SmUzqlL+bajmImzYc/TrVNWvVbr/QSxRlwzY4jEpQkqU7DYPEMjF5wVJUCmjN7u+vLSKrC48oQSl1gfEj7ydQU7p5f2JuAkoDzEUTMCS1GDbN1gYzUlsA8WjknVW7GIBKAJISBuQAIlmTYgmToEZGLI8qQSQA5119YquJT1BaWKWNGVVyVADn0bV30gubiLxRcVny8xzyVn+oC5DWINDQQzGrZSo0Ox+YDKmSgpo5DB3otho4JF9T50+ICXbulhzfPZ6vc6AV3baOvKLkKmIYeKpAqxuRUudDrAMxYVmyTnUrKAo1IGzcy/7AaqMfrcIh4nxMP/iLDUYDVzX2PpAi5jse8QpTj4tMujPStX/SJcdMWUhLpJOrs4eoAbbWK8ZqBSEMBf8AQD25RXCK07fkKk9whappsUDcpDv6woBlT1psimw0qdzeOQzQ+1A6l7nryne4EQYpQSApnLgAs7c+QEIz0k/EPWGjEhQzJLjlHjUU0DS+KoT8UwnM7OMuVusedYpWfEkuSHNblnj0ITzMSsKQEkPdjpeMDgpOZcxtBRt4swVHUzqtlxwzCBdW2vBOLQAbXp0aDODSSJYDG22vOG47Dh3yt8oieS8jRQlsUSpxzNSJRIdoJOGF+npDZvh1MUa74Mok7oiusG4YChgSRMJS4oNyKQYKi4b0ied8MIYHJOlTBMpPN94FKxmI1194kQbiAkjQ1KHiHHYGx9fOCcEN/KLb+CC02vEssnhyAlJLkzXAkhM5Utb5VELDEio8KrHbLFqqZ3izJUAEJUyiXalQQRqCzxSdoliSTMynwoVbQlgIsOA4MKzLPhSCx2ZKEqOuqlqd9zFrf9N5X9MTPkuMZipeElmYfE7CWn8SmvX1zHSMQubMxU0rWXUaP91CfwpGg994bxTjKsXiHT8PwoGyBr53PkNI0fCeEBeUAHKWDj7x5HehijpsPgR1T+0/8e36iXtuwbB4IBgm513f92i1R2emrUE0BKSqrgM4BZqa2jVYXhcqVUAFTX/fWGY5ZAUtayJYYlqMAUuX2u+vOkP8S2SvL/1Kc9hXT/iAE3YPo1nitxnYgy0lapwITUuGp67RvJSaM9g0edfal2h7qUZUtTroCxDjM7ODe3lyjGpyqMe4OLLJy3exkP8ApqsYmbNTK8AWUAjTKBTcXihVhpmFmBSHoXDFiCNU7GPWvs84eqRgkhX3yV/7mrDuN9kET0q/GdbPyLfSGrqlCTi948DuXfDKPs32hOJDuEzkpdwKTBYkjfQjeLyRxkyg6UulSgFI1QskO3JQfzbcx5grDzcDiRcMqmgzeeihT0jcDFpUUr+5OSx5fqPpEHU4Fimpw+y/qv0K41kjT5NRP4ulIOZK0hndSCKO3lcUvAM7i6HUCcuUs5oDu1asTbnAvDsYcpSZoSpLIYpDDKwBFaumvVZgfG5lJVWUU1OalBvZgGbzDxihFsXGOkMm4xNPEmrAVFSTT1IPpA07FDQiK1ckJQSZRFXAlmrVIsWYBRrqTa0UuISEKS65qXqnXICcvi8h862h8MKfDDcqLrE4h4qZ0tLk5Q9nbeIMdi2Ccs0OQAAQ5N/EXqKj+7wHMxkwlhkUAakG/wA2u/lzh8MTW9gSmh83DoAIAZ7tenOK6ZhGNFq0vW1r/u8TTMapiVII9yddNOcDLx4uQdWflFcIzQiTix0qSoE+J3rUQo7LxAPLSsKNd3uYqPU5/CpdTlANail7xWYvh+VPgMwp/ADceekXE3EALCSFF7MKV3MQT8chIJBzMSGTUuxLdWBjxYtlo3DKzByCl02NxZoxfCU5cSscz8zGum4Ra5qgTllNoWKlU60Afa8ZjiGFGHxScr5aCvSHR4kvVGp7mwwUp0ipof1/fWA8bJLke0WfCZid7xziWHcZwP1jxFOslDdXmoyy07ekC4iZy60MW80AlwIrpqKgm3v+senjlZrQyWGr7D90jgWHq+7PBwwZYFw3vECcEc2YnyFvbnBa0zjqA6qHasHS8O/6RFKwzN1i2wqeTt+/nE+SdcBPY7g0VFH/ALgPF9lKQG9IHwODC1B0l99v1i6n4YBLtHnZLnv6EGbKlJI897STEmaELCcpBWoqtlRVjUOCUt5xQyO3neSJmH7mZLnLzFRKcqQVKzLYEv8ACWHlBHbDjORcxDLKpklctGUBnJTmKySCE1A2pGexHCcTLnFWLBlBYbMFBYAsSMpNXI9Y+k6XBjeCKyfFb917d/f4GTk3kSXyNP2L4T3hKzqcqatQXru9PKNviZ4wsgALzLCj41HIQNSHSoLDs6diWjN9lu0knDSEgJUpnqlzTmwa8XeF7d4YJsvU/DvXSFzyPXbTAyxnLZLYveHYvOhBWUBag7JWFAjRSd0kMeTw/iKAqUtJoFJUk+YI+sZ3H9pcJiEZJqFKTeqVAg6FJAdJ5iKHDcSTJE4IxU6fT+VLmgkIO5J+JugtAJp8Wn8GKWCd7ou+Dcany8CBOSUzUgpSSxBA+FRrcD5DePLuGcOVjeI5FEnxVJqWuoxoMbxsrlpBUorzF1Ekudm0EF9jOzU3JPxeHWErV4ZSlAEeIgqdwaaO3yi7FPTGUns3wMy4fDr8T0uXJCUpSBRIA8gGipm8RfMAlYOYJDB/9RpRLgh6+8c4b2dmJ8WKxMzETNnyyk9EJYK6q9BBisMgFRAAJdzqYgkkn6gY2ZjtjwBOIlkgfzAHBYu+z2A25xnOHYj/ANsQR4kEHyNfmDG0xUxWrfFR3HS14wXaDi0vC4mahYLTQwYWck/8oZCMssdC37r8yyLUN2aDBTEmaoZEKCpeaoqSKMDp8XtEM3CA5lLkkVcBJdwSKUJeznzHWp4Ljh3mHU9FJWnb7o9/DFr2h4x3EpRSM0xvCn6nYRijKMlFfW5sqdsqOL8ZlyzmM+aglzlI60Zxu1Nh1ih/9chIypdVSXULv0O7wJwPgisZMVOxCyQFVD+JR/4iNDO4HhwGEpFH03j03HDieidt+1URJ5cnmjSXuVEni/fO6ULJIqpk0tt5x3EykOf5axzDtcWrv8oC4hwwSD3kseD7yduYjuAUVpOWYoEHqK6w7TGtUOAbl9mXJMpYYspYo5zXAb0q0CzJwyhl1NST0Olh+kFTJahYpLkkuLnSBEyiCHQk1uOv79IKNcmOxeJhRKm3oX1hQ2ZLSSXQq9wbwoPb6/cA9umYUKWlZJ8IIA0ckV52iLD4BCHyi5zHWp1rBUNKo+YTfB6YLjkqyMg5VEgPtWp9AYoeMcFmLlZivMpAcAC+5e5OsaErevp+cR4vCCYAFEiv3S3rvDIy0s0pezfEsyAPvCNMhfeJY0NLVjJcV4ccPM72X8B+IbH8ouuGcVCgCDWIerw764jPtL3HcR4eztaKiZJIID3jTmfn6xWY/ghUQUmmo/KFYM1bTCUttwGXhV6keYeCZeEIFwdAwg6Rh6BJBpy9nguThBtHTznOVFbh8GH96xb4LAFqtXaCJOAi4wuEYVhaUszpEefqVFbDcHhQmOcUxQTLL9P35wbOmpQlzYR5b9oXblEpBCS8wuEDn+M8h723i9dNK1hx7t8+xBiXiPxJ8IzuPxSZvFTJOglyxo2ZaVzPMinnGh7TDv0Sz9w5m/1Mf+BjyLgvEFDFy5ill1TAVK1LqqT849hwck9xNQsVlKKx/luW8swj0+vw/wAs8Xsq/Jv5FnR5Vl1SfqbXg0kDCyQKAyk0oASUi4uawsdhUS5VZSJhAAZqnR6gk6b+doh7M4rNhkgXlkjSoJJF9Lj/AEwYcGFKUogOpLBYbMzvlCrs9dqQltEck4yafqUfFuAS1BpOESpRA8RX3SE61Y5j0CfOMRxbsorBSJs7ETXUvwoTLUWBYljmFR025x6xKQEgJTQCPLPtlxxmLkyEOSkFauQO/kB6w/pm5TUOz5DWSXqYqRxybNQZcxSEJDkqSgZ1U/Fz3j0bsNiMSrhapeGSnOiYchWfCA6VNV3N6c4x3Z/7PZs6Vny0U4BJY9RHpH2d4NWHwqsOv45M1aTzdlpUH0IU8U9TkxJNQrZrYJ6qWoP4bx2apkYqQqRNs/xSln+laXA6K94KmT0kkAglNCAXI67QXMXFFieHIC0KHxDWrmqlGo3UXL7R5UnGT9BmKJHisRmKGcEm2Zi1raikeS/aTikq4gsF2QGo3xNTycR6disfkCpi2CZYJoQRTpYvHlc+QJ4K1h5mIWSFapSNfYx6HQVGWt8cfj/oPqIuUdKI5HGEy8PKzAk+MpILFJzBlc9R5xHwnjkvvFKxKVTAoH7zFzYxVcbUkTAhHwyxl6nU+sBISTQAk8q0j2o9PCUb9TzZdTKM9PoXuHx0uW0yWtQmZ/hPw5OZizHaIqU3h/0lx/eMakPBsjALIoD1NPa5jMnTY+ZM3H1M3wjXYmYFIILVBF4oeDYtKXSbuavRtog7zIhlGzkNuW3v+sRcKk5lEl2+sKhhUYSt7DJZW5r1NAuYIiK3qIEVhE3r6xz+DRz9awtRj6jdTCYUC/wY3V6xyN0r1MtnuSFEA0J+sQIxKluCkp67V/fnEq52VJIDkRHhJilAqUMpJtyFo+ZXFnpiUY4VGJFS9Y4pMFZwFiZMxSwykhFiCHcUf6xV4zgkyUc+HqNUPUf5d+kX00EAlKcymoHZ/Mw7DrUUupOU7fWC1NI4qOHceQrwr8KhcGheL6VNBsR84yXaNEpVVECYSSliymdh1tGf/wCpzZBBEyhNi7+0LfQLKrg69mc8iXJ6tLMGSJceZy+1uIS3hBe1R9YlR28xJf8AltUX5nL6PrEj/hubtX4i5pPhnrElhdoE4n2pkYceJYfbX0jyPGdssUtZRmysWOX91/SKHGzO8UoFaiUmp3qRTzBj0un6HJHaTpe25G8MOW7NR2w+1TO6Jfi5aeZFxyEeY4zFqmrK1nMo3P0Gw5RLjpLKsTECcKWzEFvnH0fS9NiwR8vL792TZZyl5a2XYZgwMwzO3KPXuz/ExNkpmO8yUO6mhj4kCyiOlfIxhuynZleImtLUUDchzz6RrOP4cYDESZ8g5pak5ZincKUkkEk2eh6NEP8AEXDO/DX2u36ff8ynpE8St8MvuzvFv4bEGUqqCHTrnlGzblNvLnG7KnFC+aqVAvS77AR5ZjckyWnKrKl80mZ/2Vn7iv6Db20EW3ZftkUL/hsSnLM/Dor+uWbKBvl/V/MUXKN91z+v6+j9h+fHb1Ln5/X+Tdqm5UFS2DAuXow15R5Lw1CsVjCFMozl55pq4lguhA0ykALcbpGkei9opSp2GIlKSUKIzlyFM9RahsGMC9muCIlgzAkBSg9sty1tHI9oyGZQT9WLhFKOtl0lIAAAYAMOkV87EqTNLJHiKA7tm+KlfvAVbbpBwXQ5iKPY7X94GxCU5gSxyklIZyFAb6FifWEajYoknTwKbwDiyHtVru1Hqx3EPnzCoHQb2LM4I2YxhO1fbgAmRhfHNV8ShZO5hmLFLI6iNVRVsA7ccZ71YwstT6zFbAbtrGYm45IzzRRKR3csdIglknMhKr1nTSb7gGKvimNC1BKKITQD6x9Dg6dKoLjv9e/yJM2fSnLv2+vbv7gSlEkm5MFYDFKkzEzEnxJL/mDyIpBfAuGCYolZZKR5qJsBE/GcNKSXS4ULpNfOlB0i6eWLl4dHnwwyUfEsBxhSpZVLGVKq5fwvcDlDsPicpBzUHy2gaWnMWDwSnhKiSCRSMelKpMNOTdxRHip5mqZIgzCgoSAA51rEsjDlFAlOlbnnDMRQwpyT8q4Gwg09T5Hd+rVJ/ekdTjE608oSZsPBhbruhm/qTJW+sKIFTALwoDSw7PcAXLaCp66fn6Q0zFZwAnwnX569IYuSSlkqY3ff0O8T4WUQkAkk7nmecfMHpkuWI51K1p78onAhk1EYDe4Pg5ylFlIysHJejkmg3pU9YKmoZJOweIcKZhUcyUhNWILk7fnBM5NG/EQPqfYGOfILZluN4QMHSMwF2rFBM4clXxJBjbcXw7iKUYJTmjxRjyNIOkzKq4URMZIOVmfNZy5b1aLfhvB0y2JmqIG7NcMK9bQVhBmKhkUkp3BD9HES4jh+YMQW9IdPPJ+VmRgluiq7QcLTMSFIPiB6BQuzijgxlcTnTMUcnxKJy1cvq9vTeN2rh2VDWAFIAM+QhxMUDl8/IirV3huDO15asDJjT3ujJcR4MSApQZ/p/eBe6MwiUgO24oK2B3i9xU1WIHdoBTL3Ve76aguGHrRjpexnY8JIUoUFa6xXLqfChcueyJ3j1O1x3Yf2P4X3cspln+ZUEkF6AEsqoSqrOaPFh2swyZuHVKVLyM5SakFTE0ZOrH9s9ujHFJpKGSvizBJypoVEGoGb2YwSvHylBzUJWBQZjmdgQBW9Ha4jyHOTnq78muW/seGcJ42vDLUhYzSzQpO2orGkWiXOls3fybhILTpP/wBatR/SfeHfaZ2Y7tQnSwMkx3csymenz8jHn0jiMySoKlqKdesexHCupissNpfn+T9wPH8Pyy3RvMLxDFoDSJwxUsBjLUe7xCR+E6q9+kaPBfazKQAjEyZ0ohh4pbinMM/pGCw/beVMAGKkBRH/AMiCyvofQiLA8Xw60/yMbMlH8M4Faf8AySW9Ymngd/1Mf3r9Vf8A5QerHkXll93718zazftU4aR/iKJrTu161OmsVeL+1WWpxhcNOmqOpTlD+5jGr4lNApisKeeRGanVMVs3jSlg97ilt+FAZ/Rg0Mh0MHulf3v5aV8xWvT3+X6lp2h7R4ufTETBJSbSpZdR5MC/rFUJWVLKHcSjUk/4i+UV6OIiWoGWllMfEqpfdtIFnziskqUVHmY9OGClSVL67fm7ESzr4v6+tqJcdxJxkljLLGmp5mApaXLCpMLLGg4LwGZlE0sl3y5gWoKn3pFUpQwwI4xnnmP4bwxklJHi1IqUtqTYDlcxPPwiZaFFTLLXJuSd/MwbImzJaEpSqSA1iDU38RBZ+ZgLEzc8wFQSEpagUFAkmkebqlKVvg9LTGMaRRKlmUsgj6Dr0gvD4wAKJUH03LQfxfDFaX1TVv1iimLyulhFcGssfclkvCfsGy8QoEEqBCtNugEPxSorzNcByA2wr+kSKxJVQCNePezlkVUEINIkSYhlktWHvANDUxTlGnheFCzQo1OjqPccPigokAuU39x9D6QagxXYWUlL5QA92o+kHSi8fIS9j1whIji1Q5AgbHYATWBJDF6Hk31ge+4sIQpokuocnP0H1jkiS1NG+UTyZfiJ6D0r9Y4CUgPF4Z6mAVS4ucbJWU+BncX6hxXcPFevDqCRmuwfr/eNQeOdgZTFJx2ZNzo7slIyr1DKV4QkMSxIdSq0pF+pDQFiuHpmfEH0uba0huKSjK2MkrQAcIpDutSnqxtvQCMzicqSpRQoBSkgguEjMpiqujkPa4pG1GHWVKdCstgyX0cqJFhW3KOowWHynv0JchlAgnnlJYai3SH48ml21fwFzarYG4H2acuoUjTTO7Ce6Ku6ffw5gkZlZSdGuRUB7XgLh0zMqW/eKoTZkJOnVhTV7xNOwips5AUFBMuZ3oJcg5UlGWoGUHMSwJtsYQ7cvMKySvgspICUhJVmpcuXqHqXpXe3SIZqJRyASwtKvECkDKKfE4pbX8w/F8OVnzpmMTfwv4aeEOWFrtcmIRPnBklUsFQonIokVyg+EEXIvudoFL0Ykhn9npSpSgomuYhifhOjDqLco8o7X9i1yPGlzKJYksoILkAPrQO/Mbx7bLmFCB3hSDalB0HkPbSKpX81Sky01UoKWuhSAk+EBviJZm5nyq6fqZ4pWuAWtS3PnGbKKSQxDQwPq8eo9ouyAxWfES0ZEn4SLZU3VlIdiXJrS1YymI7FTUhRCSpjQoDhQrUOI+hxdZjmt3TJJ9PJPbgzOUl2tCKSI0CuDrSMqpMxIZ6pNQNas+8Rns3NURlAGZmzOHdwC19D6Q1dRHvwC8DrYpUBzziZElR0eNzhvs3ASDNm5Vt8KSL7VglPZqTICsyFkpYlYLgWLVLDWvPTWaXX4/7dx8Okn3KXszwGQGXNUCqhCdB1H6RoFiWuaoZkVHhAJCqM5v7NFdxbHSCX7oVAZksS5r7aiIOEyUKVMp4s1CblPJ60t5RDk1ZLySbLIKMKhFIInypZmFACnFW0e9zURVYmQRUywkC7Bw3Wr+cHz0KzFLqyvv8AsteAsamWmilM+jn84PG6aRkwLF4sqQcovStm3pFLOl/0+bu8W02bKSLgjQCsBKnpBBykddY9DF5eEQ5alywBMvm31gvudqfOI5kwKNh8ojCiKWf2il2yeNRJ1KUG1EO/ihq4gY4g2eHfxAgXD2CWRepOJ43hREJwhQOkPX7nuOAxIWTlJOW79S1R0sYs8LNFXGWuuvPb+0VOA4kRmM5IlgZa1qTo/wBNIu5E0dI+PyKme5ewQJlIgwUxanK0Za0F9Tsdm9Y5Omy0qAUQknZx6t9YfPkTXHdqSBq4qTppZn9oWkLboPlJh2HsDvX1rDVjwlrs3maD5w9M5KVBJIBNh++scidsKSKRHMw4VHcRhUzE5VOx2LRJLlhIAFAAw6CNoRqrgAXwt4inSUSgFK3AG5J2eLYw0iBGLNLuDYZSVJCkl0kUPLeOqEPUlnL/AKQGrhqSsrzKBrZgzhntdvlHHIhHGUDO9AksKjxVag6+VjBSsWkPVyADStC7VG7H0h38KnKArxsLqAJPtEH/AE+UqqeR8Ki1gBR7ZQB0gvKbsT4TFiYCQCCLg0IcA/WOYzDpUhQJSCQQFG4cEU1difeHZES0qWwAYqUwqWqYGxi5S/CRmWASEkmnhq+WgLFt6xy5tA/ADl8M7x8xmZABlchIdmcIAoGrXcwROnpRmlS0nO6aAU0fk2Uuw3NqkJ5s5BSU5EqTVRFas4CXpR68gaQVJwoRzJZyblrHbeCcq5CK+dMKVOZYJKAlRQXUCUhwBpZ6Cx6xWy+HyAKmcoVdJBAJc7Mxc7tFsvIFBQSlMwksFKYlykKIZ70+WsLiyFLlKyKyqFQWe2no8ap9hiRleK4Tus6kBUoosrMVZnAISScz9HuaaxaSSgygtSAaBYF1AsVADmHIDbxRYXBqmgDvFshKSoqOZlBRBABpobu0QI4xlnCVlKQmYkvZIlpSQB7uYocXJUnuh/HIHxmUpcwqSsyyXBo/hVQsW/pNY5jOEGYQ01wycyAq7akPWD18VXiQ6ZAUgKBGZeX4TRw1RenKBZHFUInnvZaJSiDlUC72d/asPTmlSW6+H7g1Hv3DjhElKQUgtSztGf4xwqSl1MUlqFJZjvFjj+PIlrIVRLBSVAvmGtBbr0im41ilLAUAySkFixUX05fpG4I5FJO6s7I40V8nDCYklU1bAs5XrA06TLlqyt3hIuaknQCtIDmYVj4swe9CBEOJkgNlUHHl849eMN+Tz5S24CFS6umWRu9m5PA2NmKBDljsLx0cRUmigDA86cpZFPSHwi73FSmqpEUxNAXvWF3nnD5svKOtx+UOlrYsfIw69hFb0Qq5phvdnYwSpo4THKRrxpjE0uIUIxyONuj2rislRS4ShSUuSFEub2YU6wPwrECYSpOeXlllSiFOwuyUml/lChR8pDeDPdlyW8vETF92pORQWCUhaajLqSHq+U0jQ4dBADly1TuRc0hQomy+gqbCMjlI5v6An5tEqcMMwUwzDVq6j6n1MKFAdiWTCQI60KFHCQfFYILZyQ1mLMWIfrWJEymAAsA3pHYUZZqbAOJYLvAkOzFw9QTlUKjUeJ+oEB42QuVhQhCzmSEJCzehSCqmrPChR0ZO0hyexYypHgyqOZ3BJ1fp6R3D4NKM2UNmLnmbfIR2FGWY2cxCkjKhQcLcNcWevKHpkAWAHQN8oUKNfBl7DcRNCEqUahIJLXoHitHE1EhLJzMM1KOpmArat+Vq07CgopNDIqzuFKJ6RMysS170qLXbNHMUrwq6H5GFCgJ7SobDmjH4NAlpmEi0tYOpATNKQ1BWtSTWKzHYYyEjxEnISHrlQGcDmbQoUXwfn+I9rYi4dic8tdCJbuE5qs4SztuR5Q7iHCaJWLZMxBJOxYOOesKFDJvRPb1MitUdzLYsFKlZQMqSykkliEjSlBW1oMnY5E1Ms938Sst7dG6CFCj0XFOKZGnTaHT8BVwtQ5O494AxSE/eGYuzsIUKF4ZOT3GZEkgDFyBAk6UyKR2FF2NvYlmluBoQ7vDFK0OloUKLFzRC9kjgo+4hpmEwoUHQttrYc5jsKFGBM//Z"/>
          <p:cNvSpPr>
            <a:spLocks noChangeAspect="1" noChangeArrowheads="1"/>
          </p:cNvSpPr>
          <p:nvPr/>
        </p:nvSpPr>
        <p:spPr bwMode="auto">
          <a:xfrm>
            <a:off x="155575" y="-1820863"/>
            <a:ext cx="5772150" cy="3800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3076" name="AutoShape 4" descr="data:image/jpeg;base64,/9j/4AAQSkZJRgABAQAAAQABAAD/2wCEAAkGBhQSERQUExQWFRUVGBgYGRgYFxwYGBcYGBgYGBgYHBwXGyYgGBslGRUYHy8gIycpLCwsFR4xNTAqNSYrLCkBCQoKDgwOGg8PGiwkHiQsLCkpLSosLCwsLywsMCwsLCwsLCwsKSwsLCwsLCwsLCwsLCwsLCwsLCwpLCwsLCwsLP/AABEIALYBFQMBIgACEQEDEQH/xAAcAAABBQEBAQAAAAAAAAAAAAAEAAIDBQYBBwj/xABBEAABAgQEAwYDBgQFAwUAAAABAhEAAyExBBJBUQVhcQYTIoGRoTKxwQdCUtHh8BQjYvEzcoKSwhVTohYkQ3Oy/8QAGgEAAwEBAQEAAAAAAAAAAAAAAgMEAQAFBv/EADMRAAICAQMCBAMGBgMAAAAAAAABAhEDEiExBEETIlFhcbHwMoGRwdHxBRQjQqHhM1Ky/9oADAMBAAIRAxEAPwDS4dRg+SswJhxSCpZj4Nn1Mg+TPeCUKitXJdqkdIOQqkZZHkiuwSDHUrpDEqjqVXg0yZoYueHau0NJrD1u1L84GROLkKv9IxsZFbbCmCBAm53MEzplDSIwKQBRHZEIDR2WukdUIhQKCOGrcnC4fmgcHaJERgLRKBDguGAx3MAI1ANEQ7zPdOTS+aCUxWzpolqKghRJFC5OazsP3aJlzlqUMjgJfM4AezX8/WCo1xJjNRMdLg6EQpc6rpKiEkPd2Aam+8DGZMS792m5IDu1kml68olwk4JSXWFkkEZaXAtW1H840xx2LMY1OUEF9g9X2iQYs0oef0aAAtDKdLG5Fi52Ih6KIFQOVzyqIPUyd40TLmguoCtNf36RDhkKypJBzEvXnpSn9o5LXQvb2s3mIrpi5k1sqVhjTYWIe7fkfKBq3YcY9i2XmCCkgtvy2eBxLLpqXJPo1IbMK0LTmX8buk/DQigdiSxNfaJVY2XrM8tOTUvG0crXA9UrKlx4Wv5eVRFfOngkpY5gHcBRuToBuN9IIUtc0nu/hFXqknl/UT6RXpUpTl/hSASPAQS7tuxT8J39doKPvyIYwN4PFMOmrnViHBrq3OK3EEzF5c5BSlQbM5KhQlRFw2jMSn1tZBmrmJVX4SAotlBYGpRRVdRVi3MPk4USlKUtKvGSKDMLuC7nK5JP9nO8DNdclP3hcgSgEVSSwLgAgOU2tygBKSCUJUhkuovRK6JBBDkjXYUGsaVRlBBMtamFwHNa0Y7/ALrFX/BFSlIDpSzKIAsWUQS9FF2oKCOUhkZWVE2ae5cuHSWSouWDGlHY0oAabRXKSZIBBK01KgSA1EgFyHIYH9BF1xbGyyMqEoWUkMSHQlt1NQtZi9RGexfE1pJSru5j2YlLD/U4O2kOhb7DHRHipktRGfLmYFnJZ60IoesdionYlRUf5YSNGQJj+bho5Fixbc/5FPIerS1UgmUIGEjakSoLX9Y8hjWHoVEqFVgWWYnSqBJ5ILSqOg1gZCokJjbEOI+eFEeEgQ0ppDcRmbwkDrCdgHOl405LYin6Dc/rHFwPMx0vNVaP9w/OHIxSD8KknooH5GBY5J0dXECQ4ggjeGJF+sYMTGgQ9POOKECoxhClZsqUigL1J16RxtWFErzBmy6veIOIpSoauCAHBYk9L9YIKyQcrE9YHl8MKiVTFEk6CjdD0jUDdbsiXmSAlXiJ8Sq2P4Rtb9vEkuWpNElgQCd9XqfnCnYUBg9AA+ZyoO5ufi+kPwy05gbfdA/ENr7mCYV7EaV1UQaUBNz777xOJZFAHzVrdNBerkwDiMcJUxUtKFV8VE5r/hIt50DQzE8STnQsH4q6MkN972A6wVM7kOKSQoggLNnDh3epF4dMxRSV+GoCcvNRoBd9oCXxdALiqWrlZTCxtpY1hmMxWY6qAWLDw5UuWJFzmjqM0thsmdmdOYEkmqQcr7gijguDXaGJdKioiYkF3YZgWLuauN7cuUdw2EC0DIS4DZe8WkM3w/5YhMhUtgrOCPvEsEDQAOQoDneNA2uizTXKolKqUKk0Y7dYecetie7CgnVNmuNIqsDPUkgZSpAChkGZg4FU0JTRVnN6NSLTDh1K+KWBzLnQMDrQj0jaEy2e4+bMmzCciQAAKmjuHp7RGZYXSalwCQeZ0HO/tDsNOC0uJyh/myvUJOt2cjq+1ZUzFmiVIJF/CRUX+YjmtwdVKkDSuHygfCVIdyzkM39xTnDpmE8QyTli9Mz06EVvc8r6mKQkkOE5r8736PAuJkEf4SUg1c00FBXcgV0CYGzFJsB4tNUXQCZfiAzMSSAlJJBApVWXyMZ/HLBX4ZjE3UkrSSAySkjQnOKxp1YyYkMZRVQeIEX1pAPe94fFKykF8xQGYKcB1F3OUGlqdY5OtymDaVFJI4UlRYzQpAsgKBKgwLq6vpveAsdweWrPkIDmoCEsCkUFhZ3840M7CISrMEsQGBG22zUjP8WC0LExypId0OE0IqdAatf1GrISbezKe25nv/ThNQQHqxBDcqFoUW2Gx6ZicySBelz/AOMdih5sq2OWOL4NkiJQ8DpxAe4iZEyIGYyWWnaHnEBI8VOekNBgDiE4ggBi4YAgkOdTHJWBVssf4xJSTmDDWIsb2glSkZlrDF2AuegjP8d7TpwiWKQTlto+/T848s4zxmbiFErUWOn705RX0/SvK74QM4xXJtuO/a5QpkBtHFT6mg8njDcS7X4qcXUr1JV86e0V5ltD04cmse1i6fDi7X8RDcnxt8Bp43if+56AflD5XarFI++45pS3sI6jhyjYRIeCL2hzeDiSX4IVoy/2yf4l1wn7UJstgsFv6TT/AGqcH1jfcA+0GTPuQ+rOCOZSa+YePH5/AF7QEqRMlKBqkixFPcRPk6Lp8y8mzO8bLD/kVo+mO/SUZwQU6EVf9eUQrkyxyJdq1e5848q7G/aEcyZc8ipDKPwqOmfZWyvWPUpSkTA6U1AtUNWz29I8HNglglpmVwkpLVF7HJEuYhL0AF0qv1zDV94lk4krVmSrwihS1QRd6b/KGLwzJaW6nLF1At/u2OkQLmJkrS8xKVFgoqUKj8IBLg2rC1uFswjifE0SsoU5UXUkBLktQjkaxUTOIqmkTMxQ5BQjMQMrXUUi7kfpA+Fxqj3i1fzMuZIALuVlynoAB1eLHBYeV4u8QJZBBoWI2FDzfasMpRNSUVbB8BjQmb3qlBKVA5vFmKlMlgzOAK6m0WEzDksUJKASScqAXGjsb6w2XwaSpZImEgpdnDM510r8ouzJISAhg29rUtAN+guU0uCiRJTUicoZrumh0oNKiGScOEoUrKApKkgKFMzKS7Nyp5ReIlzUgiiw4ZyxZul3rEeJzKSUqkkgkWY01treNszxGVMhaR4FOFJJBbxAtSgFRYVaraxZYfFmgSpRGZiFpcjcEOCKWhicFLKQDmSLMpIZ+h+kdwOFSMglqS4ckAkFVQRpSgNP6jHGTkmg0YUIIaWCHegsAzDq9dmESTeJsKy1jqKfv8ojXMnBZIS6NA6dmb6+0OncRUEkiWXCmY6jU2s0EmSu3zv95KMNLWkHIljybV+RZw8QzeHoJJqCdjqcu9vhHvvER44igJKSQKEEXfcPobjSFh+JomEhKnautjY2/bQMmzYxkhn/AE9loUJinSCKlypNKHlQQStbRVYeaBi5g3QD/wDiO8XmJISDMyGpBZ/ulPzUPNoF8j1G2FzZsUvG8QsIBlkOkhRDsVITUilWs7foYZ/EJiapmIWlwlymgcPofFQigegOt63iKpilCZlSRlACgrKAFNmYEj4hSuwa8FDHvbKIxonwJlmXmBUoKKleIuQ5PhuxZm8ojnpT+FPpAUziC0gJEgpAYBmygOB93lXygCdx1I+IEHQMeZ1GwHrDvCk3aG6kluTz+Hy1FykfIekKBcNxFK7HZxs70hQyprbc7ys2E/hgWSp2JTl6VJf3iCXwmYgkpW/hIAOhYAHnYnzi1MB43FFJSAoP+GxVsH0iRSfBgiicAfhshhetlk8tYj4jxpMlKlEuEpDEPVRJp7Q8cXZwtCg1yBmD3uIw/bbineTO6l0SGsGctU+lIdixvJKmZwZ/iOKViJhWSWcnqYG/hn0iyRhQBB8vAgDNHpPMoKkD4bkyllcIKmeLeRwpKbVLdYNVICWeF37KoARE88858Do44xB/4flBUvDOHaHFOY00guQhkkaxNLIxtApwTi0A4nhIVpF6mQOcPEl4BZ3F7GOKZgsd2bBdvCr2MaHsH2nmSlJw01RSfuF/iDvkL+x8otp+BeKHivB8wo4UkulQuCLF4sXULPHw8n3P0ZPLBpeqP7nrQI7uqgXDuwA3cjSKLjBEyZl7sES/iWdgMxSBZizOdIh7P4sz8NmUwVlaYP60FlC9j8Xm8OmzSZocgCZ4DQ2ahNaFx7xBBNN3ygVGh3BEuslc3wSyQkZMqSARU6OCR5mNSJ6Gd0kesU+AnhMnKtHwUcgUZsrN8SqD0ji8bLlSsyz3MuzXmzGAAG5o1BC5zuWwuat7h845gDLlJJNnAf2tBmAwITUpI82tGJm9sppGSQnukaFTLmq/4p9zzirxWGnzqrWtRP41k+zsIoh0k5K5OhbTarj5nqZmy3sn/cPzjveI/D6GPI18CUwpLpyraKbGyMVKLyy3NJIPsXhn8k3xNfgL8Jd7PclTRopuSg49dI4MSEnxpCToqhSfPTzjxTA/aZiZJCZv8wahd25KuPN433ZztZKxKD3SmUzqlL+bajmImzYc/TrVNWvVbr/QSxRlwzY4jEpQkqU7DYPEMjF5wVJUCmjN7u+vLSKrC48oQSl1gfEj7ydQU7p5f2JuAkoDzEUTMCS1GDbN1gYzUlsA8WjknVW7GIBKAJISBuQAIlmTYgmToEZGLI8qQSQA5119YquJT1BaWKWNGVVyVADn0bV30gubiLxRcVny8xzyVn+oC5DWINDQQzGrZSo0Ox+YDKmSgpo5DB3otho4JF9T50+ICXbulhzfPZ6vc6AV3baOvKLkKmIYeKpAqxuRUudDrAMxYVmyTnUrKAo1IGzcy/7AaqMfrcIh4nxMP/iLDUYDVzX2PpAi5jse8QpTj4tMujPStX/SJcdMWUhLpJOrs4eoAbbWK8ZqBSEMBf8AQD25RXCK07fkKk9whappsUDcpDv6woBlT1psimw0qdzeOQzQ+1A6l7nryne4EQYpQSApnLgAs7c+QEIz0k/EPWGjEhQzJLjlHjUU0DS+KoT8UwnM7OMuVusedYpWfEkuSHNblnj0ITzMSsKQEkPdjpeMDgpOZcxtBRt4swVHUzqtlxwzCBdW2vBOLQAbXp0aDODSSJYDG22vOG47Dh3yt8oieS8jRQlsUSpxzNSJRIdoJOGF+npDZvh1MUa74Mok7oiusG4YChgSRMJS4oNyKQYKi4b0ied8MIYHJOlTBMpPN94FKxmI1194kQbiAkjQ1KHiHHYGx9fOCcEN/KLb+CC02vEssnhyAlJLkzXAkhM5Utb5VELDEio8KrHbLFqqZ3izJUAEJUyiXalQQRqCzxSdoliSTMynwoVbQlgIsOA4MKzLPhSCx2ZKEqOuqlqd9zFrf9N5X9MTPkuMZipeElmYfE7CWn8SmvX1zHSMQubMxU0rWXUaP91CfwpGg994bxTjKsXiHT8PwoGyBr53PkNI0fCeEBeUAHKWDj7x5HehijpsPgR1T+0/8e36iXtuwbB4IBgm513f92i1R2emrUE0BKSqrgM4BZqa2jVYXhcqVUAFTX/fWGY5ZAUtayJYYlqMAUuX2u+vOkP8S2SvL/1Kc9hXT/iAE3YPo1nitxnYgy0lapwITUuGp67RvJSaM9g0edfal2h7qUZUtTroCxDjM7ODe3lyjGpyqMe4OLLJy3exkP8ApqsYmbNTK8AWUAjTKBTcXihVhpmFmBSHoXDFiCNU7GPWvs84eqRgkhX3yV/7mrDuN9kET0q/GdbPyLfSGrqlCTi948DuXfDKPs32hOJDuEzkpdwKTBYkjfQjeLyRxkyg6UulSgFI1QskO3JQfzbcx5grDzcDiRcMqmgzeeihT0jcDFpUUr+5OSx5fqPpEHU4Fimpw+y/qv0K41kjT5NRP4ulIOZK0hndSCKO3lcUvAM7i6HUCcuUs5oDu1asTbnAvDsYcpSZoSpLIYpDDKwBFaumvVZgfG5lJVWUU1OalBvZgGbzDxihFsXGOkMm4xNPEmrAVFSTT1IPpA07FDQiK1ckJQSZRFXAlmrVIsWYBRrqTa0UuISEKS65qXqnXICcvi8h862h8MKfDDcqLrE4h4qZ0tLk5Q9nbeIMdi2Ccs0OQAAQ5N/EXqKj+7wHMxkwlhkUAakG/wA2u/lzh8MTW9gSmh83DoAIAZ7tenOK6ZhGNFq0vW1r/u8TTMapiVII9yddNOcDLx4uQdWflFcIzQiTix0qSoE+J3rUQo7LxAPLSsKNd3uYqPU5/CpdTlANail7xWYvh+VPgMwp/ADceekXE3EALCSFF7MKV3MQT8chIJBzMSGTUuxLdWBjxYtlo3DKzByCl02NxZoxfCU5cSscz8zGum4Ra5qgTllNoWKlU60Afa8ZjiGFGHxScr5aCvSHR4kvVGp7mwwUp0ipof1/fWA8bJLke0WfCZid7xziWHcZwP1jxFOslDdXmoyy07ekC4iZy60MW80AlwIrpqKgm3v+senjlZrQyWGr7D90jgWHq+7PBwwZYFw3vECcEc2YnyFvbnBa0zjqA6qHasHS8O/6RFKwzN1i2wqeTt+/nE+SdcBPY7g0VFH/ALgPF9lKQG9IHwODC1B0l99v1i6n4YBLtHnZLnv6EGbKlJI897STEmaELCcpBWoqtlRVjUOCUt5xQyO3neSJmH7mZLnLzFRKcqQVKzLYEv8ACWHlBHbDjORcxDLKpklctGUBnJTmKySCE1A2pGexHCcTLnFWLBlBYbMFBYAsSMpNXI9Y+k6XBjeCKyfFb917d/f4GTk3kSXyNP2L4T3hKzqcqatQXru9PKNviZ4wsgALzLCj41HIQNSHSoLDs6diWjN9lu0knDSEgJUpnqlzTmwa8XeF7d4YJsvU/DvXSFzyPXbTAyxnLZLYveHYvOhBWUBag7JWFAjRSd0kMeTw/iKAqUtJoFJUk+YI+sZ3H9pcJiEZJqFKTeqVAg6FJAdJ5iKHDcSTJE4IxU6fT+VLmgkIO5J+JugtAJp8Wn8GKWCd7ou+Dcany8CBOSUzUgpSSxBA+FRrcD5DePLuGcOVjeI5FEnxVJqWuoxoMbxsrlpBUorzF1Ekudm0EF9jOzU3JPxeHWErV4ZSlAEeIgqdwaaO3yi7FPTGUns3wMy4fDr8T0uXJCUpSBRIA8gGipm8RfMAlYOYJDB/9RpRLgh6+8c4b2dmJ8WKxMzETNnyyk9EJYK6q9BBisMgFRAAJdzqYgkkn6gY2ZjtjwBOIlkgfzAHBYu+z2A25xnOHYj/ANsQR4kEHyNfmDG0xUxWrfFR3HS14wXaDi0vC4mahYLTQwYWck/8oZCMssdC37r8yyLUN2aDBTEmaoZEKCpeaoqSKMDp8XtEM3CA5lLkkVcBJdwSKUJeznzHWp4Ljh3mHU9FJWnb7o9/DFr2h4x3EpRSM0xvCn6nYRijKMlFfW5sqdsqOL8ZlyzmM+aglzlI60Zxu1Nh1ih/9chIypdVSXULv0O7wJwPgisZMVOxCyQFVD+JR/4iNDO4HhwGEpFH03j03HDieidt+1URJ5cnmjSXuVEni/fO6ULJIqpk0tt5x3EykOf5axzDtcWrv8oC4hwwSD3kseD7yduYjuAUVpOWYoEHqK6w7TGtUOAbl9mXJMpYYspYo5zXAb0q0CzJwyhl1NST0Olh+kFTJahYpLkkuLnSBEyiCHQk1uOv79IKNcmOxeJhRKm3oX1hQ2ZLSSXQq9wbwoPb6/cA9umYUKWlZJ8IIA0ckV52iLD4BCHyi5zHWp1rBUNKo+YTfB6YLjkqyMg5VEgPtWp9AYoeMcFmLlZivMpAcAC+5e5OsaErevp+cR4vCCYAFEiv3S3rvDIy0s0pezfEsyAPvCNMhfeJY0NLVjJcV4ccPM72X8B+IbH8ouuGcVCgCDWIerw764jPtL3HcR4eztaKiZJIID3jTmfn6xWY/ghUQUmmo/KFYM1bTCUttwGXhV6keYeCZeEIFwdAwg6Rh6BJBpy9nguThBtHTznOVFbh8GH96xb4LAFqtXaCJOAi4wuEYVhaUszpEefqVFbDcHhQmOcUxQTLL9P35wbOmpQlzYR5b9oXblEpBCS8wuEDn+M8h723i9dNK1hx7t8+xBiXiPxJ8IzuPxSZvFTJOglyxo2ZaVzPMinnGh7TDv0Sz9w5m/1Mf+BjyLgvEFDFy5ill1TAVK1LqqT849hwck9xNQsVlKKx/luW8swj0+vw/wAs8Xsq/Jv5FnR5Vl1SfqbXg0kDCyQKAyk0oASUi4uawsdhUS5VZSJhAAZqnR6gk6b+doh7M4rNhkgXlkjSoJJF9Lj/AEwYcGFKUogOpLBYbMzvlCrs9dqQltEck4yafqUfFuAS1BpOESpRA8RX3SE61Y5j0CfOMRxbsorBSJs7ETXUvwoTLUWBYljmFR025x6xKQEgJTQCPLPtlxxmLkyEOSkFauQO/kB6w/pm5TUOz5DWSXqYqRxybNQZcxSEJDkqSgZ1U/Fz3j0bsNiMSrhapeGSnOiYchWfCA6VNV3N6c4x3Z/7PZs6Vny0U4BJY9RHpH2d4NWHwqsOv45M1aTzdlpUH0IU8U9TkxJNQrZrYJ6qWoP4bx2apkYqQqRNs/xSln+laXA6K94KmT0kkAglNCAXI67QXMXFFieHIC0KHxDWrmqlGo3UXL7R5UnGT9BmKJHisRmKGcEm2Zi1raikeS/aTikq4gsF2QGo3xNTycR6disfkCpi2CZYJoQRTpYvHlc+QJ4K1h5mIWSFapSNfYx6HQVGWt8cfj/oPqIuUdKI5HGEy8PKzAk+MpILFJzBlc9R5xHwnjkvvFKxKVTAoH7zFzYxVcbUkTAhHwyxl6nU+sBISTQAk8q0j2o9PCUb9TzZdTKM9PoXuHx0uW0yWtQmZ/hPw5OZizHaIqU3h/0lx/eMakPBsjALIoD1NPa5jMnTY+ZM3H1M3wjXYmYFIILVBF4oeDYtKXSbuavRtog7zIhlGzkNuW3v+sRcKk5lEl2+sKhhUYSt7DJZW5r1NAuYIiK3qIEVhE3r6xz+DRz9awtRj6jdTCYUC/wY3V6xyN0r1MtnuSFEA0J+sQIxKluCkp67V/fnEq52VJIDkRHhJilAqUMpJtyFo+ZXFnpiUY4VGJFS9Y4pMFZwFiZMxSwykhFiCHcUf6xV4zgkyUc+HqNUPUf5d+kX00EAlKcymoHZ/Mw7DrUUupOU7fWC1NI4qOHceQrwr8KhcGheL6VNBsR84yXaNEpVVECYSSliymdh1tGf/wCpzZBBEyhNi7+0LfQLKrg69mc8iXJ6tLMGSJceZy+1uIS3hBe1R9YlR28xJf8AltUX5nL6PrEj/hubtX4i5pPhnrElhdoE4n2pkYceJYfbX0jyPGdssUtZRmysWOX91/SKHGzO8UoFaiUmp3qRTzBj0un6HJHaTpe25G8MOW7NR2w+1TO6Jfi5aeZFxyEeY4zFqmrK1nMo3P0Gw5RLjpLKsTECcKWzEFvnH0fS9NiwR8vL792TZZyl5a2XYZgwMwzO3KPXuz/ExNkpmO8yUO6mhj4kCyiOlfIxhuynZleImtLUUDchzz6RrOP4cYDESZ8g5pak5ZincKUkkEk2eh6NEP8AEXDO/DX2u36ff8ynpE8St8MvuzvFv4bEGUqqCHTrnlGzblNvLnG7KnFC+aqVAvS77AR5ZjckyWnKrKl80mZ/2Vn7iv6Db20EW3ZftkUL/hsSnLM/Dor+uWbKBvl/V/MUXKN91z+v6+j9h+fHb1Ln5/X+Tdqm5UFS2DAuXow15R5Lw1CsVjCFMozl55pq4lguhA0ykALcbpGkei9opSp2GIlKSUKIzlyFM9RahsGMC9muCIlgzAkBSg9sty1tHI9oyGZQT9WLhFKOtl0lIAAAYAMOkV87EqTNLJHiKA7tm+KlfvAVbbpBwXQ5iKPY7X94GxCU5gSxyklIZyFAb6FifWEajYoknTwKbwDiyHtVru1Hqx3EPnzCoHQb2LM4I2YxhO1fbgAmRhfHNV8ShZO5hmLFLI6iNVRVsA7ccZ71YwstT6zFbAbtrGYm45IzzRRKR3csdIglknMhKr1nTSb7gGKvimNC1BKKITQD6x9Dg6dKoLjv9e/yJM2fSnLv2+vbv7gSlEkm5MFYDFKkzEzEnxJL/mDyIpBfAuGCYolZZKR5qJsBE/GcNKSXS4ULpNfOlB0i6eWLl4dHnwwyUfEsBxhSpZVLGVKq5fwvcDlDsPicpBzUHy2gaWnMWDwSnhKiSCRSMelKpMNOTdxRHip5mqZIgzCgoSAA51rEsjDlFAlOlbnnDMRQwpyT8q4Gwg09T5Hd+rVJ/ekdTjE608oSZsPBhbruhm/qTJW+sKIFTALwoDSw7PcAXLaCp66fn6Q0zFZwAnwnX569IYuSSlkqY3ff0O8T4WUQkAkk7nmecfMHpkuWI51K1p78onAhk1EYDe4Pg5ylFlIysHJejkmg3pU9YKmoZJOweIcKZhUcyUhNWILk7fnBM5NG/EQPqfYGOfILZluN4QMHSMwF2rFBM4clXxJBjbcXw7iKUYJTmjxRjyNIOkzKq4URMZIOVmfNZy5b1aLfhvB0y2JmqIG7NcMK9bQVhBmKhkUkp3BD9HES4jh+YMQW9IdPPJ+VmRgluiq7QcLTMSFIPiB6BQuzijgxlcTnTMUcnxKJy1cvq9vTeN2rh2VDWAFIAM+QhxMUDl8/IirV3huDO15asDJjT3ujJcR4MSApQZ/p/eBe6MwiUgO24oK2B3i9xU1WIHdoBTL3Ve76aguGHrRjpexnY8JIUoUFa6xXLqfChcueyJ3j1O1x3Yf2P4X3cspln+ZUEkF6AEsqoSqrOaPFh2swyZuHVKVLyM5SakFTE0ZOrH9s9ujHFJpKGSvizBJypoVEGoGb2YwSvHylBzUJWBQZjmdgQBW9Ha4jyHOTnq78muW/seGcJ42vDLUhYzSzQpO2orGkWiXOls3fybhILTpP/wBatR/SfeHfaZ2Y7tQnSwMkx3csymenz8jHn0jiMySoKlqKdesexHCupissNpfn+T9wPH8Pyy3RvMLxDFoDSJwxUsBjLUe7xCR+E6q9+kaPBfazKQAjEyZ0ohh4pbinMM/pGCw/beVMAGKkBRH/AMiCyvofQiLA8Xw60/yMbMlH8M4Faf8AySW9Ymngd/1Mf3r9Vf8A5QerHkXll93718zazftU4aR/iKJrTu161OmsVeL+1WWpxhcNOmqOpTlD+5jGr4lNApisKeeRGanVMVs3jSlg97ilt+FAZ/Rg0Mh0MHulf3v5aV8xWvT3+X6lp2h7R4ufTETBJSbSpZdR5MC/rFUJWVLKHcSjUk/4i+UV6OIiWoGWllMfEqpfdtIFnziskqUVHmY9OGClSVL67fm7ESzr4v6+tqJcdxJxkljLLGmp5mApaXLCpMLLGg4LwGZlE0sl3y5gWoKn3pFUpQwwI4xnnmP4bwxklJHi1IqUtqTYDlcxPPwiZaFFTLLXJuSd/MwbImzJaEpSqSA1iDU38RBZ+ZgLEzc8wFQSEpagUFAkmkebqlKVvg9LTGMaRRKlmUsgj6Dr0gvD4wAKJUH03LQfxfDFaX1TVv1iimLyulhFcGssfclkvCfsGy8QoEEqBCtNugEPxSorzNcByA2wr+kSKxJVQCNePezlkVUEINIkSYhlktWHvANDUxTlGnheFCzQo1OjqPccPigokAuU39x9D6QagxXYWUlL5QA92o+kHSi8fIS9j1whIji1Q5AgbHYATWBJDF6Hk31ge+4sIQpokuocnP0H1jkiS1NG+UTyZfiJ6D0r9Y4CUgPF4Z6mAVS4ucbJWU+BncX6hxXcPFevDqCRmuwfr/eNQeOdgZTFJx2ZNzo7slIyr1DKV4QkMSxIdSq0pF+pDQFiuHpmfEH0uba0huKSjK2MkrQAcIpDutSnqxtvQCMzicqSpRQoBSkgguEjMpiqujkPa4pG1GHWVKdCstgyX0cqJFhW3KOowWHynv0JchlAgnnlJYai3SH48ml21fwFzarYG4H2acuoUjTTO7Ce6Ku6ffw5gkZlZSdGuRUB7XgLh0zMqW/eKoTZkJOnVhTV7xNOwips5AUFBMuZ3oJcg5UlGWoGUHMSwJtsYQ7cvMKySvgspICUhJVmpcuXqHqXpXe3SIZqJRyASwtKvECkDKKfE4pbX8w/F8OVnzpmMTfwv4aeEOWFrtcmIRPnBklUsFQonIokVyg+EEXIvudoFL0Ykhn9npSpSgomuYhifhOjDqLco8o7X9i1yPGlzKJYksoILkAPrQO/Mbx7bLmFCB3hSDalB0HkPbSKpX81Sky01UoKWuhSAk+EBviJZm5nyq6fqZ4pWuAWtS3PnGbKKSQxDQwPq8eo9ouyAxWfES0ZEn4SLZU3VlIdiXJrS1YymI7FTUhRCSpjQoDhQrUOI+hxdZjmt3TJJ9PJPbgzOUl2tCKSI0CuDrSMqpMxIZ6pNQNas+8Rns3NURlAGZmzOHdwC19D6Q1dRHvwC8DrYpUBzziZElR0eNzhvs3ASDNm5Vt8KSL7VglPZqTICsyFkpYlYLgWLVLDWvPTWaXX4/7dx8Okn3KXszwGQGXNUCqhCdB1H6RoFiWuaoZkVHhAJCqM5v7NFdxbHSCX7oVAZksS5r7aiIOEyUKVMp4s1CblPJ60t5RDk1ZLySbLIKMKhFIInypZmFACnFW0e9zURVYmQRUywkC7Bw3Wr+cHz0KzFLqyvv8AsteAsamWmilM+jn84PG6aRkwLF4sqQcovStm3pFLOl/0+bu8W02bKSLgjQCsBKnpBBykddY9DF5eEQ5alywBMvm31gvudqfOI5kwKNh8ojCiKWf2il2yeNRJ1KUG1EO/ihq4gY4g2eHfxAgXD2CWRepOJ43hREJwhQOkPX7nuOAxIWTlJOW79S1R0sYs8LNFXGWuuvPb+0VOA4kRmM5IlgZa1qTo/wBNIu5E0dI+PyKme5ewQJlIgwUxanK0Za0F9Tsdm9Y5Omy0qAUQknZx6t9YfPkTXHdqSBq4qTppZn9oWkLboPlJh2HsDvX1rDVjwlrs3maD5w9M5KVBJIBNh++scidsKSKRHMw4VHcRhUzE5VOx2LRJLlhIAFAAw6CNoRqrgAXwt4inSUSgFK3AG5J2eLYw0iBGLNLuDYZSVJCkl0kUPLeOqEPUlnL/AKQGrhqSsrzKBrZgzhntdvlHHIhHGUDO9AksKjxVag6+VjBSsWkPVyADStC7VG7H0h38KnKArxsLqAJPtEH/AE+UqqeR8Ki1gBR7ZQB0gvKbsT4TFiYCQCCLg0IcA/WOYzDpUhQJSCQQFG4cEU1difeHZES0qWwAYqUwqWqYGxi5S/CRmWASEkmnhq+WgLFt6xy5tA/ADl8M7x8xmZABlchIdmcIAoGrXcwROnpRmlS0nO6aAU0fk2Uuw3NqkJ5s5BSU5EqTVRFas4CXpR68gaQVJwoRzJZyblrHbeCcq5CK+dMKVOZYJKAlRQXUCUhwBpZ6Cx6xWy+HyAKmcoVdJBAJc7Mxc7tFsvIFBQSlMwksFKYlykKIZ70+WsLiyFLlKyKyqFQWe2no8ap9hiRleK4Tus6kBUoosrMVZnAISScz9HuaaxaSSgygtSAaBYF1AsVADmHIDbxRYXBqmgDvFshKSoqOZlBRBABpobu0QI4xlnCVlKQmYkvZIlpSQB7uYocXJUnuh/HIHxmUpcwqSsyyXBo/hVQsW/pNY5jOEGYQ01wycyAq7akPWD18VXiQ6ZAUgKBGZeX4TRw1RenKBZHFUInnvZaJSiDlUC72d/asPTmlSW6+H7g1Hv3DjhElKQUgtSztGf4xwqSl1MUlqFJZjvFjj+PIlrIVRLBSVAvmGtBbr0im41ilLAUAySkFixUX05fpG4I5FJO6s7I40V8nDCYklU1bAs5XrA06TLlqyt3hIuaknQCtIDmYVj4swe9CBEOJkgNlUHHl849eMN+Tz5S24CFS6umWRu9m5PA2NmKBDljsLx0cRUmigDA86cpZFPSHwi73FSmqpEUxNAXvWF3nnD5svKOtx+UOlrYsfIw69hFb0Qq5phvdnYwSpo4THKRrxpjE0uIUIxyONuj2rislRS4ShSUuSFEub2YU6wPwrECYSpOeXlllSiFOwuyUml/lChR8pDeDPdlyW8vETF92pORQWCUhaajLqSHq+U0jQ4dBADly1TuRc0hQomy+gqbCMjlI5v6An5tEqcMMwUwzDVq6j6n1MKFAdiWTCQI60KFHCQfFYILZyQ1mLMWIfrWJEymAAsA3pHYUZZqbAOJYLvAkOzFw9QTlUKjUeJ+oEB42QuVhQhCzmSEJCzehSCqmrPChR0ZO0hyexYypHgyqOZ3BJ1fp6R3D4NKM2UNmLnmbfIR2FGWY2cxCkjKhQcLcNcWevKHpkAWAHQN8oUKNfBl7DcRNCEqUahIJLXoHitHE1EhLJzMM1KOpmArat+Vq07CgopNDIqzuFKJ6RMysS170qLXbNHMUrwq6H5GFCgJ7SobDmjH4NAlpmEi0tYOpATNKQ1BWtSTWKzHYYyEjxEnISHrlQGcDmbQoUXwfn+I9rYi4dic8tdCJbuE5qs4SztuR5Q7iHCaJWLZMxBJOxYOOesKFDJvRPb1MitUdzLYsFKlZQMqSykkliEjSlBW1oMnY5E1Ms938Sst7dG6CFCj0XFOKZGnTaHT8BVwtQ5O494AxSE/eGYuzsIUKF4ZOT3GZEkgDFyBAk6UyKR2FF2NvYlmluBoQ7vDFK0OloUKLFzRC9kjgo+4hpmEwoUHQttrYc5jsKFGBM//Z"/>
          <p:cNvSpPr>
            <a:spLocks noChangeAspect="1" noChangeArrowheads="1"/>
          </p:cNvSpPr>
          <p:nvPr/>
        </p:nvSpPr>
        <p:spPr bwMode="auto">
          <a:xfrm>
            <a:off x="155575" y="-1820863"/>
            <a:ext cx="5772150" cy="3800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grpSp>
        <p:nvGrpSpPr>
          <p:cNvPr id="2" name="Group 11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13" name="Picture 12" descr="PSG background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618964" y="1295400"/>
            <a:ext cx="7762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  <a:defRPr/>
            </a:pPr>
            <a:r>
              <a:rPr lang="en-US" b="1" u="sng" dirty="0" smtClean="0">
                <a:latin typeface="Palatino Linotype" pitchFamily="18" charset="0"/>
              </a:rPr>
              <a:t>HAVING A POSITIVE IMPACT ON YOUR ENVIRONMENT</a:t>
            </a:r>
          </a:p>
          <a:p>
            <a:pPr algn="ctr">
              <a:buNone/>
              <a:defRPr/>
            </a:pPr>
            <a:endParaRPr lang="en-ZA" b="1" i="1" dirty="0" smtClean="0">
              <a:latin typeface="Palatino Linotype" pitchFamily="18" charset="0"/>
            </a:endParaRPr>
          </a:p>
          <a:p>
            <a:pPr algn="ctr">
              <a:buNone/>
              <a:defRPr/>
            </a:pPr>
            <a:r>
              <a:rPr lang="en-ZA" b="1" i="1" dirty="0" smtClean="0">
                <a:latin typeface="Palatino Linotype" pitchFamily="18" charset="0"/>
              </a:rPr>
              <a:t>“You cannot sleep in peace if your neighbour is hungry”- Anton Rupert</a:t>
            </a:r>
            <a:endParaRPr lang="en-US" b="1" i="1" dirty="0" smtClean="0">
              <a:latin typeface="Palatino Linotype" pitchFamily="18" charset="0"/>
            </a:endParaRPr>
          </a:p>
        </p:txBody>
      </p:sp>
      <p:sp>
        <p:nvSpPr>
          <p:cNvPr id="16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Investing for good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8200" y="2487811"/>
            <a:ext cx="81534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ZA" sz="3000" dirty="0" smtClean="0"/>
              <a:t>The PSG group as a whole</a:t>
            </a:r>
          </a:p>
          <a:p>
            <a:pPr marL="712788" lvl="1" indent="-357188">
              <a:spcBef>
                <a:spcPct val="20000"/>
              </a:spcBef>
              <a:buFont typeface="Calibri" pitchFamily="34" charset="0"/>
              <a:buChar char="–"/>
              <a:defRPr/>
            </a:pPr>
            <a:r>
              <a:rPr lang="en-ZA" sz="3000" dirty="0" smtClean="0"/>
              <a:t>employs people:		 ~</a:t>
            </a:r>
            <a:r>
              <a:rPr lang="en-ZA" sz="3000" b="1" dirty="0" smtClean="0"/>
              <a:t>R7bn </a:t>
            </a:r>
            <a:r>
              <a:rPr lang="en-ZA" sz="3000" i="1" dirty="0" smtClean="0"/>
              <a:t>in salaries</a:t>
            </a:r>
          </a:p>
          <a:p>
            <a:pPr marL="712788" lvl="1" indent="-357188">
              <a:spcBef>
                <a:spcPct val="20000"/>
              </a:spcBef>
              <a:buFont typeface="Calibri" pitchFamily="34" charset="0"/>
              <a:buChar char="–"/>
              <a:defRPr/>
            </a:pPr>
            <a:r>
              <a:rPr lang="en-ZA" sz="3000" dirty="0" smtClean="0"/>
              <a:t>pays taxes: 			~</a:t>
            </a:r>
            <a:r>
              <a:rPr lang="en-ZA" sz="3000" b="1" dirty="0" smtClean="0"/>
              <a:t>R3bn</a:t>
            </a:r>
            <a:r>
              <a:rPr lang="en-ZA" sz="3000" dirty="0" smtClean="0"/>
              <a:t> </a:t>
            </a:r>
            <a:r>
              <a:rPr lang="en-ZA" sz="3000" i="1" dirty="0" smtClean="0"/>
              <a:t>in taxes</a:t>
            </a:r>
          </a:p>
          <a:p>
            <a:pPr marL="712788" lvl="1" indent="-357188">
              <a:spcBef>
                <a:spcPct val="20000"/>
              </a:spcBef>
              <a:buFont typeface="Calibri" pitchFamily="34" charset="0"/>
              <a:buChar char="–"/>
              <a:defRPr/>
            </a:pPr>
            <a:r>
              <a:rPr lang="en-ZA" sz="3000" dirty="0" smtClean="0"/>
              <a:t>makes donations: 		~</a:t>
            </a:r>
            <a:r>
              <a:rPr lang="en-ZA" sz="3000" b="1" dirty="0" smtClean="0"/>
              <a:t>R20m</a:t>
            </a:r>
            <a:r>
              <a:rPr lang="en-ZA" sz="3000" dirty="0" smtClean="0"/>
              <a:t> </a:t>
            </a:r>
            <a:r>
              <a:rPr lang="en-ZA" sz="3000" i="1" dirty="0" smtClean="0"/>
              <a:t>in donations</a:t>
            </a:r>
          </a:p>
          <a:p>
            <a:pPr marL="712788" lvl="1" indent="-357188">
              <a:spcBef>
                <a:spcPct val="20000"/>
              </a:spcBef>
              <a:buFont typeface="Calibri" pitchFamily="34" charset="0"/>
              <a:buChar char="–"/>
              <a:defRPr/>
            </a:pPr>
            <a:r>
              <a:rPr lang="en-ZA" sz="3000" dirty="0" smtClean="0"/>
              <a:t>training and bursaries:	~</a:t>
            </a:r>
            <a:r>
              <a:rPr lang="en-ZA" sz="3000" b="1" dirty="0" smtClean="0"/>
              <a:t>R40m</a:t>
            </a:r>
            <a:r>
              <a:rPr lang="en-ZA" sz="3000" dirty="0" smtClean="0"/>
              <a:t> </a:t>
            </a:r>
            <a:r>
              <a:rPr lang="en-ZA" sz="3000" i="1" dirty="0" smtClean="0"/>
              <a:t>in bursaries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7515" y="279944"/>
            <a:ext cx="476761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latin typeface="Lato Regular"/>
                <a:cs typeface="Lato Regular"/>
              </a:rPr>
              <a:t>Please join us for lunch</a:t>
            </a:r>
            <a:endParaRPr lang="en-US" sz="3600" dirty="0">
              <a:latin typeface="Lato Regular"/>
              <a:cs typeface="Lato Regular"/>
            </a:endParaRPr>
          </a:p>
        </p:txBody>
      </p:sp>
      <p:pic>
        <p:nvPicPr>
          <p:cNvPr id="11" name="Picture 10" descr="PSG backgroun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103918"/>
            <a:ext cx="9144000" cy="75408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9144000" cy="926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chemeClr val="bg1"/>
                </a:solidFill>
              </a:rPr>
              <a:t>Invest for Good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7421" y="6196060"/>
            <a:ext cx="741228" cy="569575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/>
        </p:nvSpPr>
        <p:spPr>
          <a:xfrm>
            <a:off x="201382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382" y="1143000"/>
            <a:ext cx="87767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ZA" b="1" u="sng" dirty="0" smtClean="0"/>
              <a:t>PSG Group BEE Employee Trust</a:t>
            </a:r>
          </a:p>
          <a:p>
            <a:pPr marL="355600" indent="-355600">
              <a:lnSpc>
                <a:spcPct val="150000"/>
              </a:lnSpc>
              <a:buFont typeface="Arial" pitchFamily="34" charset="0"/>
              <a:buChar char="•"/>
            </a:pPr>
            <a:r>
              <a:rPr lang="en-ZA" dirty="0" smtClean="0"/>
              <a:t>Established in 2006</a:t>
            </a:r>
          </a:p>
          <a:p>
            <a:pPr marL="355600" indent="-355600">
              <a:lnSpc>
                <a:spcPct val="150000"/>
              </a:lnSpc>
              <a:buFont typeface="Arial" pitchFamily="34" charset="0"/>
              <a:buChar char="•"/>
            </a:pPr>
            <a:r>
              <a:rPr lang="en-ZA" b="1" dirty="0" smtClean="0"/>
              <a:t>More than 500 </a:t>
            </a:r>
            <a:r>
              <a:rPr lang="en-ZA" dirty="0" smtClean="0"/>
              <a:t>beneficiaries employed within the PSG Group (incl. PSG Konsult, Curro and PSG Corporate Services)</a:t>
            </a:r>
          </a:p>
          <a:p>
            <a:pPr marL="355600" indent="-355600">
              <a:lnSpc>
                <a:spcPct val="150000"/>
              </a:lnSpc>
              <a:buFont typeface="Arial" pitchFamily="34" charset="0"/>
              <a:buChar char="•"/>
            </a:pPr>
            <a:r>
              <a:rPr lang="en-ZA" b="1" dirty="0" smtClean="0"/>
              <a:t>More than R300m </a:t>
            </a:r>
            <a:r>
              <a:rPr lang="en-ZA" i="1" dirty="0" smtClean="0"/>
              <a:t>investment value</a:t>
            </a:r>
            <a:r>
              <a:rPr lang="en-ZA" dirty="0" smtClean="0"/>
              <a:t> in PSG Group shares</a:t>
            </a:r>
          </a:p>
          <a:p>
            <a:pPr marL="355600" indent="-355600">
              <a:lnSpc>
                <a:spcPct val="150000"/>
              </a:lnSpc>
              <a:buFont typeface="Arial" pitchFamily="34" charset="0"/>
              <a:buChar char="•"/>
            </a:pPr>
            <a:r>
              <a:rPr lang="en-ZA" b="1" dirty="0" smtClean="0"/>
              <a:t>More than R4.5m </a:t>
            </a:r>
            <a:r>
              <a:rPr lang="en-ZA" i="1" dirty="0" smtClean="0"/>
              <a:t>distributed</a:t>
            </a:r>
            <a:r>
              <a:rPr lang="en-ZA" dirty="0" smtClean="0"/>
              <a:t> to beneficiaries since 2008</a:t>
            </a:r>
          </a:p>
          <a:p>
            <a:pPr>
              <a:lnSpc>
                <a:spcPct val="150000"/>
              </a:lnSpc>
            </a:pPr>
            <a:endParaRPr lang="en-ZA" dirty="0" smtClean="0"/>
          </a:p>
          <a:p>
            <a:pPr>
              <a:lnSpc>
                <a:spcPct val="150000"/>
              </a:lnSpc>
            </a:pPr>
            <a:r>
              <a:rPr lang="en-ZA" b="1" u="sng" dirty="0" smtClean="0"/>
              <a:t>Stellenbosch BEE Education Trust</a:t>
            </a:r>
          </a:p>
          <a:p>
            <a:pPr marL="355600" indent="-355600">
              <a:lnSpc>
                <a:spcPct val="150000"/>
              </a:lnSpc>
              <a:buFont typeface="Arial" pitchFamily="34" charset="0"/>
              <a:buChar char="•"/>
            </a:pPr>
            <a:r>
              <a:rPr lang="en-ZA" dirty="0" smtClean="0"/>
              <a:t>Established in 2011</a:t>
            </a:r>
          </a:p>
          <a:p>
            <a:pPr marL="355600" indent="-355600">
              <a:lnSpc>
                <a:spcPct val="150000"/>
              </a:lnSpc>
              <a:buFont typeface="Arial" pitchFamily="34" charset="0"/>
              <a:buChar char="•"/>
            </a:pPr>
            <a:r>
              <a:rPr lang="en-ZA" b="1" dirty="0" smtClean="0"/>
              <a:t>R102m funding </a:t>
            </a:r>
            <a:r>
              <a:rPr lang="en-ZA" dirty="0" smtClean="0"/>
              <a:t>given by PSG Group for investment</a:t>
            </a:r>
          </a:p>
          <a:p>
            <a:pPr marL="355600" indent="-355600">
              <a:lnSpc>
                <a:spcPct val="150000"/>
              </a:lnSpc>
              <a:buFont typeface="Arial" pitchFamily="34" charset="0"/>
              <a:buChar char="•"/>
            </a:pPr>
            <a:r>
              <a:rPr lang="en-ZA" b="1" dirty="0" smtClean="0"/>
              <a:t>More than R500m </a:t>
            </a:r>
            <a:r>
              <a:rPr lang="en-ZA" i="1" dirty="0" smtClean="0"/>
              <a:t>investment value</a:t>
            </a:r>
            <a:r>
              <a:rPr lang="en-ZA" dirty="0" smtClean="0"/>
              <a:t> in Thembeka shares</a:t>
            </a:r>
          </a:p>
          <a:p>
            <a:pPr marL="355600" indent="-355600">
              <a:lnSpc>
                <a:spcPct val="150000"/>
              </a:lnSpc>
              <a:buFont typeface="Arial" pitchFamily="34" charset="0"/>
              <a:buChar char="•"/>
            </a:pPr>
            <a:r>
              <a:rPr lang="en-ZA" dirty="0" smtClean="0"/>
              <a:t>Beneficiaries are </a:t>
            </a:r>
            <a:r>
              <a:rPr lang="en-ZA" i="1" dirty="0" smtClean="0"/>
              <a:t>deserving learners from previously disadvantaged backgrounds</a:t>
            </a:r>
            <a:endParaRPr lang="en-ZA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Investing for good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1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7515" y="279944"/>
            <a:ext cx="476761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latin typeface="Lato Regular"/>
                <a:cs typeface="Lato Regular"/>
              </a:rPr>
              <a:t>Please join us for lunch</a:t>
            </a:r>
            <a:endParaRPr lang="en-US" sz="3600" dirty="0">
              <a:latin typeface="Lato Regular"/>
              <a:cs typeface="Lato Regular"/>
            </a:endParaRPr>
          </a:p>
        </p:txBody>
      </p:sp>
      <p:pic>
        <p:nvPicPr>
          <p:cNvPr id="11" name="Picture 10" descr="PSG backgroun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103918"/>
            <a:ext cx="9144000" cy="75408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9144000" cy="926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chemeClr val="bg1"/>
                </a:solidFill>
              </a:rPr>
              <a:t>Invest for Good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7421" y="6196060"/>
            <a:ext cx="741228" cy="569575"/>
          </a:xfrm>
          <a:prstGeom prst="rect">
            <a:avLst/>
          </a:prstGeom>
        </p:spPr>
      </p:pic>
      <p:sp>
        <p:nvSpPr>
          <p:cNvPr id="24" name="Slide Number Placeholder 5"/>
          <p:cNvSpPr txBox="1">
            <a:spLocks/>
          </p:cNvSpPr>
          <p:nvPr/>
        </p:nvSpPr>
        <p:spPr>
          <a:xfrm>
            <a:off x="201382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0640" y="1013019"/>
            <a:ext cx="8542389" cy="4930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ZA" sz="2000" b="1" u="sng" dirty="0" smtClean="0"/>
              <a:t>PSG Group Bursary Loan Scheme at the University of Stellenbosch</a:t>
            </a:r>
          </a:p>
          <a:p>
            <a:pPr marL="355600" indent="-355600">
              <a:lnSpc>
                <a:spcPct val="200000"/>
              </a:lnSpc>
              <a:buFont typeface="Arial" pitchFamily="34" charset="0"/>
              <a:buChar char="•"/>
            </a:pPr>
            <a:r>
              <a:rPr lang="en-ZA" sz="2000" dirty="0" smtClean="0"/>
              <a:t>Established in 2007</a:t>
            </a:r>
          </a:p>
          <a:p>
            <a:pPr marL="355600" indent="-355600">
              <a:lnSpc>
                <a:spcPct val="200000"/>
              </a:lnSpc>
              <a:buFont typeface="Arial" pitchFamily="34" charset="0"/>
              <a:buChar char="•"/>
            </a:pPr>
            <a:r>
              <a:rPr lang="en-ZA" sz="2000" i="1" dirty="0" smtClean="0"/>
              <a:t>Donated</a:t>
            </a:r>
            <a:r>
              <a:rPr lang="en-ZA" sz="2000" dirty="0" smtClean="0"/>
              <a:t>: </a:t>
            </a:r>
            <a:r>
              <a:rPr lang="en-ZA" sz="2000" b="1" dirty="0" smtClean="0"/>
              <a:t>100 000</a:t>
            </a:r>
            <a:r>
              <a:rPr lang="en-ZA" sz="2000" dirty="0" smtClean="0"/>
              <a:t> </a:t>
            </a:r>
            <a:r>
              <a:rPr lang="en-ZA" sz="2000" i="1" dirty="0" smtClean="0"/>
              <a:t>PSG Group shares</a:t>
            </a:r>
            <a:r>
              <a:rPr lang="en-ZA" sz="2000" dirty="0" smtClean="0"/>
              <a:t>; a further </a:t>
            </a:r>
            <a:r>
              <a:rPr lang="en-ZA" sz="2000" b="1" dirty="0" smtClean="0"/>
              <a:t>R100 000 </a:t>
            </a:r>
            <a:r>
              <a:rPr lang="en-ZA" sz="2000" i="1" dirty="0" smtClean="0"/>
              <a:t>cash</a:t>
            </a:r>
            <a:r>
              <a:rPr lang="en-ZA" sz="2000" dirty="0" smtClean="0"/>
              <a:t> per year</a:t>
            </a:r>
          </a:p>
          <a:p>
            <a:pPr marL="812800" lvl="1" indent="-355600">
              <a:lnSpc>
                <a:spcPct val="200000"/>
              </a:lnSpc>
              <a:buFont typeface="Calibri" pitchFamily="34" charset="0"/>
              <a:buChar char="–"/>
            </a:pPr>
            <a:r>
              <a:rPr lang="en-ZA" sz="2000" b="1" dirty="0" smtClean="0"/>
              <a:t>More than R1.5m</a:t>
            </a:r>
            <a:r>
              <a:rPr lang="en-ZA" sz="2000" dirty="0" smtClean="0"/>
              <a:t> received by the scheme in </a:t>
            </a:r>
            <a:r>
              <a:rPr lang="en-ZA" sz="2000" i="1" dirty="0" smtClean="0"/>
              <a:t>dividends </a:t>
            </a:r>
          </a:p>
          <a:p>
            <a:pPr marL="812800" lvl="1" indent="-355600">
              <a:lnSpc>
                <a:spcPct val="200000"/>
              </a:lnSpc>
              <a:buFont typeface="Calibri" pitchFamily="34" charset="0"/>
              <a:buChar char="–"/>
            </a:pPr>
            <a:r>
              <a:rPr lang="en-ZA" sz="2000" b="1" dirty="0" smtClean="0"/>
              <a:t>~R10m</a:t>
            </a:r>
            <a:r>
              <a:rPr lang="en-ZA" sz="2000" dirty="0" smtClean="0"/>
              <a:t> current </a:t>
            </a:r>
            <a:r>
              <a:rPr lang="en-ZA" sz="2000" i="1" dirty="0" smtClean="0"/>
              <a:t>investment value of PSG Group shares</a:t>
            </a:r>
            <a:r>
              <a:rPr lang="en-ZA" sz="2000" dirty="0" smtClean="0"/>
              <a:t> held</a:t>
            </a:r>
          </a:p>
          <a:p>
            <a:pPr marL="355600" indent="-355600">
              <a:lnSpc>
                <a:spcPct val="200000"/>
              </a:lnSpc>
              <a:buFont typeface="Arial" pitchFamily="34" charset="0"/>
              <a:buChar char="•"/>
            </a:pPr>
            <a:r>
              <a:rPr lang="en-ZA" sz="2000" b="1" dirty="0" smtClean="0"/>
              <a:t>More than 50 students</a:t>
            </a:r>
            <a:r>
              <a:rPr lang="en-ZA" sz="2000" dirty="0" smtClean="0"/>
              <a:t> have been beneficiaries</a:t>
            </a:r>
          </a:p>
          <a:p>
            <a:pPr marL="355600" indent="-355600">
              <a:lnSpc>
                <a:spcPct val="200000"/>
              </a:lnSpc>
              <a:buFont typeface="Arial" pitchFamily="34" charset="0"/>
              <a:buChar char="•"/>
            </a:pPr>
            <a:r>
              <a:rPr lang="en-ZA" sz="2000" dirty="0" smtClean="0"/>
              <a:t>Various fields of study incl. </a:t>
            </a:r>
            <a:r>
              <a:rPr lang="en-ZA" sz="2000" i="1" dirty="0" smtClean="0"/>
              <a:t>medicine, actuarial science, accounting and investment management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Investing for good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1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7515" y="279944"/>
            <a:ext cx="476761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sz="3600" dirty="0" smtClean="0">
                <a:latin typeface="Lato Regular"/>
                <a:cs typeface="Lato Regular"/>
              </a:rPr>
              <a:t>Please join us for lunch</a:t>
            </a:r>
            <a:endParaRPr lang="en-US" sz="3600" dirty="0">
              <a:latin typeface="Lato Regular"/>
              <a:cs typeface="Lato Regular"/>
            </a:endParaRPr>
          </a:p>
        </p:txBody>
      </p:sp>
      <p:pic>
        <p:nvPicPr>
          <p:cNvPr id="11" name="Picture 10" descr="PSG background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103918"/>
            <a:ext cx="9144000" cy="75408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9144000" cy="9262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smtClean="0">
                <a:solidFill>
                  <a:schemeClr val="bg1"/>
                </a:solidFill>
              </a:rPr>
              <a:t>Invest for Good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7421" y="6196060"/>
            <a:ext cx="741228" cy="569575"/>
          </a:xfrm>
          <a:prstGeom prst="rect">
            <a:avLst/>
          </a:prstGeom>
        </p:spPr>
      </p:pic>
      <p:sp>
        <p:nvSpPr>
          <p:cNvPr id="20" name="Slide Number Placeholder 5"/>
          <p:cNvSpPr txBox="1">
            <a:spLocks/>
          </p:cNvSpPr>
          <p:nvPr/>
        </p:nvSpPr>
        <p:spPr>
          <a:xfrm>
            <a:off x="201382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826" y="2780928"/>
            <a:ext cx="4115148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ZA" sz="2000" b="1" u="sng" dirty="0" smtClean="0">
                <a:latin typeface="+mj-lt"/>
              </a:rPr>
              <a:t>Akkerdoppies</a:t>
            </a:r>
            <a:r>
              <a:rPr lang="en-ZA" sz="2000" dirty="0" smtClean="0">
                <a:latin typeface="+mj-lt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ZA" sz="2000" dirty="0" smtClean="0">
                <a:latin typeface="+mj-lt"/>
              </a:rPr>
              <a:t>Early childhood development</a:t>
            </a:r>
          </a:p>
          <a:p>
            <a:pPr marL="342900" indent="-342900">
              <a:buFont typeface="Arial" pitchFamily="34" charset="0"/>
              <a:buChar char="•"/>
            </a:pPr>
            <a:endParaRPr lang="en-ZA" sz="2000" dirty="0" smtClean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ZA" sz="2000" dirty="0" smtClean="0">
                <a:latin typeface="+mj-lt"/>
              </a:rPr>
              <a:t>High-quality affordable pre-school services to children from </a:t>
            </a:r>
            <a:r>
              <a:rPr lang="en-ZA" sz="2000" b="1" dirty="0" smtClean="0">
                <a:latin typeface="+mj-lt"/>
              </a:rPr>
              <a:t>Idas Valley,  Cloetesville and Khayamandi</a:t>
            </a:r>
            <a:endParaRPr lang="en-ZA" sz="2000" dirty="0" smtClean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ZA" sz="2000" dirty="0" smtClean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ZA" sz="2000" b="1" dirty="0" smtClean="0">
                <a:latin typeface="+mj-lt"/>
              </a:rPr>
              <a:t>Beneficiaries: 162 children aged under 7 years</a:t>
            </a:r>
          </a:p>
          <a:p>
            <a:pPr marL="342900" indent="-342900">
              <a:buFont typeface="Wingdings" pitchFamily="2" charset="2"/>
              <a:buChar char="§"/>
            </a:pPr>
            <a:endParaRPr lang="en-ZA" dirty="0" smtClean="0">
              <a:latin typeface="+mj-lt"/>
            </a:endParaRPr>
          </a:p>
        </p:txBody>
      </p:sp>
      <p:grpSp>
        <p:nvGrpSpPr>
          <p:cNvPr id="2" name="Group 9"/>
          <p:cNvGrpSpPr/>
          <p:nvPr/>
        </p:nvGrpSpPr>
        <p:grpSpPr>
          <a:xfrm>
            <a:off x="1039641" y="1163870"/>
            <a:ext cx="6768752" cy="1433916"/>
            <a:chOff x="1187624" y="1242424"/>
            <a:chExt cx="6126707" cy="1504722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5732" y="1242424"/>
              <a:ext cx="4908599" cy="1504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87624" y="1242424"/>
              <a:ext cx="1218108" cy="1504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780928"/>
            <a:ext cx="3513584" cy="197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 descr="http://www.akkerdoppies.co.za/wp-content/uploads/2012/10/Picture-2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1288" y="3877173"/>
            <a:ext cx="2865512" cy="191034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Investing for good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1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6" name="Picture 5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PSG – INVESTMENT PRINCIPLES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3" name="Slide Number Placeholder 11"/>
          <p:cNvSpPr txBox="1">
            <a:spLocks/>
          </p:cNvSpPr>
          <p:nvPr/>
        </p:nvSpPr>
        <p:spPr>
          <a:xfrm>
            <a:off x="2286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7348" name="AutoShape 4" descr="data:image/jpeg;base64,/9j/4AAQSkZJRgABAQAAAQABAAD/2wCEAAkGBw8PDw8PDQ8PDw0QDw8QDw0ODw8PDRAPFBQXFhYUFBUYHCggGBolHRUUITEhJSkrLi4uFx8zODMsNygtLisBCgoKDg0OGhAQGjYkICYtLCwsLCwwLCwsLCwsLCwsLCwsLCwsLCwsLCwsLCwsLCwsLCwsLCwsLCwsLCwsLCwsLP/AABEIAMoA+gMBEQACEQEDEQH/xAAcAAEAAQUBAQAAAAAAAAAAAAAABwEEBQYIAwL/xABLEAABAwICAwgMCgoCAwAAAAABAAIDBBEFBxIhMQYTIkFRYYGRFBcyU3FykpShsbPRIzM1UmJ0gqKywRUkJTRCQ1Rjc9IWw2SDwv/EABoBAQADAQEBAAAAAAAAAAAAAAADBAUCAQb/xAAxEQEAAgECAwYEBgMBAQAAAAAAAQIDBBESMVETFCEyQYEFM2FxIkJSobHBkdHwFUP/2gAMAwEAAhEDEQA/AJxQEBAQEBAQEBAQUugta/EoKdulUTxQt+dNIyMfeK9rW1vCIeTMRza1X5mYTDcdkmZw4oIpJB5Vg30qxXSZZ9Ec56R6sFU5yUgvvNJUv/yOijHoLlNGgv6zCOdTHRjJs6JP4MPYB9Kqc70CMLuPh8etv2c95+i3dnJVcVHTjwySFdf+fX9TzvM9FW5y1PHRQHwSyD8ivP8Az6/qe95nou4M6D/Mw8W5Y6q56jH+a5n4f0t+z3vP0ZWkzhoHapYKqLn0Y5Gjqdf0KOdBkjlMS6jU19WwYfmBhM9tGtiYTxT6UB63gD0qG2my1/L/AGkjNSfVscE7JGh0bmvadjmODmnwEKCYmOaSJeiAgICAgICAgICAgICAgICAgICDxqqmOJjpJnsjjaLufI4NY0c5OoL2ImZ2h5MxHNH+6DNqjhuyiY+rkGrT1xU4PjEXd0C3OrmPQ3t428P5QW1FY5eKPsZzFxSquN/7HjN/g6Ub1q8e5f1EK7TSYq+m/wB0Fs15arK9z3F8jnPedr3uLnnwk61ZiIjwhFPi+UBAQEBAQEBBcUNdNTu0qaaWB23ShkfGT4dE6+lc2pW3mjd7EzHJueC5rYjBZtQI6yPj3wCKa3M9ot1tKq30WO3l8E1dRaOfikfc7mRh1YWsdIaWc6t6qbNBP0ZO5PWDzKjl0mSnjzj6LFc1bNwBVZKqgICAgICAgICAgICAgICDQN2WZtPRl0NIG1VULgkH9XicNVnuHdEfNHSQrmHR2v428IQZM8V8I8UO47j9XXv06yZ0ljdsfcwx+Iwah4dvOtPHipjjasKlrzbmxqkciAgICAgICAgICAgIBCDZty27muw7RbG/fqYbaWYksA+g7azo1cxVfLpqZPpPVJTLaqadyW7SkxNtoXb3UAXfSyECUDjLfnt5x02WVm098XPl1XKZa35NkUKQQEBAQEBAQEBAQEHxLI1jS55DWtBc5ziA1oGskniCCFd3+ZMlSX02HPdHS62vqG3bLPyhvGxnpPMNurp9JFfxX59FPLm38Ko5AV5XEBAQEBAQEBAQEBAQEBAQEHpTzvie2SJ7o5GHSZIwlr2u5QRsXkxExtJE7ck05d5iisLaSvLWVmyOXU2Oo5rbGyc2w8XIsrU6Xg/FXl/C5izcXhPNIypLAgICAgICAgICCiCEs1N2xqpH0NI/9UjdozyNPx8jTraD8xp6yOQC+rpNPwxx25+inmy7/hhHSvK6sTC86LAXu+awFzuoJMxHMZej3KYlN8VQVR53QviaftPsFFbPjjnaHcY7z6MzS5YYvJtgji/yzx//ABpKKdbij1dRguytNk9XH42ppY+Zm+y+trVHOvp6RLuNPb1lkoMmO+Yh0R01vSXqOfiHSrqNN1lfxZN0f8dXVnxRAz1tK4nX36Q67tXqu4socMHdPq3+NMwfhYFzOuy/R73ej0lylwsts3slh+e2e5HQ4EeheRrsp3eiJt2u504ZWOpt83xhYyWN5FnGNxIAcOUFrh0LSwZe1pxKuSnBbZd5f7k/0rUSRvkdFDCwPkcwAyHSNmtbfUNhNzfZsXOpz9lWJiPGXuLHxyk9mU2FAWIqHH5xnIPoAHoWf33L/wBCz3ejxlyhw09zJWM8WWM/iYV7Guy/R53eizlyapP4KyqHjthf6mhdxr79Ied2r1WM+TDv5eIDwSU35h67j4h1r+7zu31YypyfxBvxVRSSeMZoj+EruNfT1iXM6e3ViqrLPF49lOyX/FPEfQ4gqSNZin1cTgvHow1ZuYxGH42hq2gbXCCR7PKaCPSpYzY7crQ5nHaOcMS8aJ0XAtd81ws7qKljx5OAHjGojWCNRB5QgnLK3dsa1nYlW69bE27XnbURDVpeOOPl1HltkavT9nPFXl/C7hy8XhPNIKppxAQEBAQEBAQWGOUcs9PLDBN2PJI3Q3/QL3Mae6LRccK1wDfUTfiXVLRW0TMbvLRMxtDSaDKDD47b9LUz82m2JnU0X9Kt21+SeXggjT1jm2Kh3C4TDbQoYHEcczTO7rkJUFtRltzskjFSPRnaemjjGjExjG/NY1rR1BRTMzzd7PuSRrRdzg0criAPSvHu6wn3QUMfxlZSs8aoiH5ruMd55Q5m1Y9VjJu2wpu3EKU+LK13quu+75f0y57WnVbPzDwhu2ujPismd6mr2NLln8rztqdXiczcGvbss+EU1Xbr3tdd0zdP4O3p1ZzB8fo60E0lRFNbW5rHcNo+k06x0hQ3x3p5o2d1vW3KWTXDpBWdY/ajOeih9pKtfQfK9/8ASlqPOyeQ4+Hrz/ap/S6T3KP4hyr7utNzlMSzFtiMZ3TUNFYVdTFE4i4jJLpSOUMbd1uhSUxXv5Yc2vWvOWGbmZgxNuyyOc01UB172pe6Zun8OO3p1XDMwsIdsroh4zZW+tq57tl/SdtTquY92uFO2YhSfamY31rydPl/TLrtadV9BjtFJ8XV0z/Enid6iuJx2jnD2LRPqvmPDhdpBHKCCFw6eVVRQyjRmijlb82RjXjqIXsTMcpebRLAV2X+Ezd1RRMPLBpQH7hAU1dTljlZxOKk+jCsyspoZo6ihqqmmmieHx6WhNGCOIiwcQRcEaWsEqWdZa1eG0RLjsIid4lIDefaqadVAQEBAQEBBRBomPZpUVJNLTiKomlie5j9ARtiD26iNJzrnXzK3j0d71i2+yC2etZ2avXZyVBv2PRQx8jppXynqaG+tWK6CPWyOdTPpDA1mZ2Ly7J44RyQwRj0v0ipq6LFHpu4nPeWEq902ITfG11U7mE8jG9TSApYw445VhHN7T6sTKS86TyXu+c8lx6ypY8OTlQNHIgqgICC/wAAxF9JVU9RES10crCbfxMJAew8xFwuMtYtSYl1WZiYmHUYXz7SQdneP2nDz0MXtZlraD5c/dS1Hn9mTyGHwmIn6FJ65lH8Q5V9/wCnem9Us1c29xySbdBjn25dEE/ks2I3nZZnk5Xq6uSokknmcXSyuMj3HjcdfUNgHEAF9FWsVjhjlDNmd53l5L14ICChaOQL0fcLzGbxucw8rHFh6wvJiJ5m7K0m6nEYfi66qHM6Z729TiQopwY551h3GS0erN0eZ2Lx91PHMP70DPWzRKitosU+mzqM94Z+hzlmFhUUUT+V0Mroz0NcHetQ2+Hx+WySNTPrDd9x+7qmxR74oY5opY2CRzJQyxbexLS1xvYkcm0Kpm01sW0ymx5Yu2tV0ogICAgICChNkHKVXUGaSWU7ZZJJT4XuLvzX0VY2iIZkzvO7yXrwQEBAQEBAQZHc3R9kVtHDa4kqYWuH0NMF33QVHltw0tP0dUje0Q6iWA0kH54j9owfUme1lWroPJP3U9T5oZPIUcPEvFo/XOuPiH5ff+nWm9UtSxhzXNOxwLSOYixWatOVKumMMkkJ2xSSRHwscWn1L6Ks7xEsyY2nZ5L14ICAgICAgINwylqTHi9OOKVk8R8GgX+tgVXWRvilLgna7oMLGXxAQEBAQEHy8XBHKLIOTzGWEscLOaS0jkINj6l9HE7+LLUQEBAQEBAQEG55Q0e+4tE4jVBFNN02EY9oqmttti26psEb3T+FjryEs8flCn+pt9rItXQeSfup6nzQyWQvdYl4KP8A71x8Q/L7/wBOtN6pbWatOcsyKLeMWrW2sHyCZvOJWh5PlFy29LbixQz8sbXlrSsIxAQEBAQEBBteVkRdjFHb+DfnnwCF49ZCraudsMpcMfjh0OFir6qAgICAgIKFBzbu/wANNLidZHazXSmaPkLJeHq8BLh9lbmmvx4on2Z+Wu15a+p0YgICAgICAgljIih/fqk/2oGnwXe71sWb8Qt5a+61po5yltZy0hHPL5Qp/qbfayLV0Hkn7qep80MlkL3WJeCj/wC9cfEPy+/9PdN6+yXFmraFM8aLQrKacfzqdzD40T7+qQdS1NBb8Ewp6mPxRKN1fVxAQEBAQEBBJeR2GF9VU1ZHBiiELTxF8hDj0gMHlKhr77VivusaevjMpoWWuCAgICAgICCMs6dzxlgjr4m3fTAsmA2mncdTvsu9DnHiV7Q5eG3BPr/KvqKbxxQhlaqmICAgICAgIJ+yhoN5wqJxFnTySznnBOg0+SxqxtZbiyz9F7BG1G6qqmQhnif2jB9SZ7WVaug8k/dT1PmhkshTwsS8Wj9c64+Ifl9/6dab1S6s1aRznfQ6dBDONsFS255GSAtP3tBXdDbbJt1hX1Efh3QktZTEBAQEBAQVa0kgNBc4kBrWi7nE6gAOMoOkNwe5/wDR1DFA62/G8s5HHM/aL8YAs37Kws+XtLzZoY6cNdmxKFIICAgICAgIPiaJr2uY9ocxzS1zXC7XNIsQRxhOQ543f7kX4ZUcAE0UpJp5NujxmJx+cOLlGvlttabPGWvjz/7xUMuPgn6NWVlEICAgICBok6mi7jqAG0k7Ag6mwWhFNTU9O3ZDDFF5LQPyXz17cVps06xtGy9XL1B+eHylB9Sj9tMtbQfLn7qWo80MjkMfhMRH0KT1zKP4hyr7/wBO9N6pfWatMBu8w/snDK2IC7jA57B9OP4RvpaFLgvwZIlxkrvWYc1hbzOEBAQEBAQSllFuNL3NxKqZZjddHG4d27vxHIP4eviBWdrNR/8AOvv/AKWcGP8ANKYFmraqAgICAgICAgILHGMLhrIH09SwSRSCxB2g8TmnicNoK6pe1J4qvLVi0bSgDdruMqMLku68tI51oqkDVzMkt3L/AEHi5Bs4NRXLH16KGTHNJ+jWVYRiAgICDP7gsP7JxSiiIu0TCV/JoxAya+bggdKh1F+HFaXeKN7xDpRYTREEGZ3H9pxDkoovazLW0Py5+/8ApS1HnZHIc/D145Yqc9TpPeuPiHKvu603OUxLMW1HC4sdYOohBy1jlB2LVVNNa28zyRt8QOOifJselfQY78dIszbRtMwsl25EBAQCUEj5eZcvqSyrxFhZSizo6Zws+fkLxxR8213g20NTq4r+GnPqsYsO/jZNTGgAAAAAAAAWAA4gstcfSAgICAgICAgICAg8aqmjlY6OVjZI3gtfG8BzHNPEQdq9iZid4eTG/NEm7DKl7C6bCjps2mje7ht/xPO0fRdr5zsWjh13pk/yq5NP61RhPC+N7o5WOjkabOje0te08hB1haETExvCtyfC9BAQSXkbh2nVVVSRqhhbE08WlK65tzgRjyln6+21YqsaaPGZTQsxcEEE51H9qN5qOEfflK19D8r3/wBKWo87IZFH9arRywRHqefeuPiHlq603OUzLLWxBA+cuHbzie+gWbUwskvyyM+Dd6AzrWvob749uilnrtbdoiuIBAQXuEYRU1kgipIXzSar6I4LAeN7jqaOcri+StI3tL2tZtO0Ji3F5Yw0hbPXFtTVCzmx2vTRO5ge7dznVyDjWXn1lr+FfCFvHgivjPNIaprCqAgogqgICAgICAgICAgIMPug3M0de3Rq4GyECzZRwZmeK8ax4Nikx5b45/DLi1K25oxx/KCdl3YfO2ZneagiOYcweBouPhDVfx6+J88f4V7aeY8rQMVweqpDo1dPLAb2vIwhhP0Xjgu6CrtMlL+Wd0E1mvOFiu3KesncO3nC2SEWdUyyTHl0b6DPQwHpWNrb8WXbp4L2CNqN5VVMIIEzkdfFnc1NAPxn81saH5XvKjqPOyGRh/XaoctKD1SN96j+IeWv3dabzSmtZa4II2zww3fKKCpA4VPPouPJHKNE/eEau6C+15r1V9RH4d0KE22rWU2bwXcpiFbbsalkcw/znjeobcum6wPRdRXz46c5d1x2tyhIm57KCNtn4lOZTtNPTksi8DpDwndAaqOXXzPhSFiunj8ySsNw2CmjEVNFHDENjI2hovynlPOVRta1p3tO6xFYiNoXa5eiAgICAgICAgICAgICAgICCiD5kja4FrgHNOotcAQRzhBrWKZfYVUXL6Rkbj/HTl0Bvy2YQD0hT01WWvKf7RzhpPoz+HUTKeGKCIWjhjZGwHWdFosLnl1KG1ptMzLuI2jZcrx6ogh3MrchiVXiUk9LSulhMcLWvEsDblrdepzwdt+JaWlz46Y9rT4qmXHa1t4he5T7lq+irJpaymMMT6Ysa4yQuu/fGG1muJ2ArnWZseSkRWfV1gpaszvCVlnrIgssYwyKrgkpqgF0MoAeAdE2BBFjxG4C6peaWi0PLRExtLHYTuNw2ksYKOEPGySQGaUeB77kLu+fJfnLmuOscoZ2yidqoCAgICAgICAgICCiCqAgICAgICAgICAgICAgogICCqAgogIKoCAgogqgICAgICCAqjM3F2ve0TxWa94H6vFsBI5FsRo8W0KM577vPtn4v3+LzeL3L3uWHodvc7Z+L9/i83i9ydyw9Dt7nbPxfv8AF5vF7k7li6Hb3O2fi/f4vN4vcncsXR529ztn4v3+LzeL3J3LD0e9vc7Z+L9/i83i9ydyxdDt7pByo3T1eIisNY9r96MG96MbY7ae+X2be5Co6vDTFMcKfDktbfdICqJ0U5lbvaujruxqGRjGxxMM2lGyQ74+7gNeyzdE/aWhpdLW9OKytlzWrbarVO2fi/f4vN4vcrPcsPRD29ztn4v3+LzeL3J3LF0/d7292+ZV7sqjEH1MNa9rpWNZJEWsay8dy14sNtjoeUqer09ce015JsOSbbxKRVSWGvbvsUmo8OqKincGzR71oOLQ4DSka06jzEqbBSL5IrKPJaa1mYQ/2z8X7/F5vF7lp9yxdFXt7nbPxfv8Xm8XuTuWLp+529ztn4v3+LzeL3J3LD0O3uds/F+/xebxe5O5Yun7nb3O2fi/f4vN4vcncsXQ7e52z8X7/F5vF7k7lh6Hb3O2hi/f4vN4vcncsXQ7e6aNx9fJU4fSVE5DpZYWPe4ANBceQDYsrNWK3msLdJ3rEyydZUNijklkNmRsc955GtBJ9AXERvO0OpnZArs0sXJJEsTQSSG7xGdEHYL212Wv3LEpd4up2z8X7/F5vF7l73LF0O3uHM/F+/xebxe5O5Yun7nb3TZuWxTsyipqnVpSwsc8DYJALPHQ4OCyctOC81XKW4qxLKrh0ICAg5Rq/jZf8kn4ivoq8oZc85eS9BAQEBAQS1kPsxDxqX1SrM+Ic6rWm9UrSPDQXONmgEknYANZKz1py7jmImrqqipd/Ome8X2hhPAHQ0NHQvoMdOCkV6My1uKZlYrt4INky6xTsXFKV5NmSP7Hk8WXgjqdoHoVfVU48U/5SYrcN4dHBYjQanmt8j1n/p9sxWNJ82P+9EWbyS55W2oCAgICAgIOkcvfkmg+rRrC1HzbfdoYvJDF5vYp2PhcjGmz6l7KdvinhP8AutcPtKTR04ssfTxc57bUQEtlREBBM2R2KadLUUjjwoJRIwf25eLymuP2ll6+m14t1XNPbwmEmqgsCAgoggOoywxdz3uEMVnPeR8PHsJJWxXW4toUZwX3fHauxfvMXnEa977hOwuw26PctWYdvXZjGM33T0NCRr76Fr3ts7oKXFnpk34XF8dq82FUrh9wxF7msb3T3NY0bBpONh6SvJnaNxuHauxfvMXnEard9xJuwudq7F+8xecRp33CdhdIGVO5erw4VgrGMZvxgMehI199DfL3ts7oKjq81ckxwp8OO1N92UzQxXsXC6gg2kmApo+I3k1OtzhmmehcaWnHlj/LrNbhpLngLbUF3hVA+pqIaePu5pGxtJ2C51k8wFz0Lm94pWbT6PYjedlq5pBLXCzgSHA7QQbELqJ3eKXI1g2I1gjaDxEIOoNzOJiso6apG2WFjnAcT7WeOhwI6F8/kpwXmvRpUtxViVju9wuasw6opqcB00m9aLXODRwZGuOs8wK7wXimSLS5yVm1ZiEQdq7F+8xecRrT77hVewudq7F+8xecRp33D1Owu1fFsNlpJ5KaoAbNEWh7WuDgCWhw1jbqcFYpeL14o5IprNZ2laLp4yOA4JUV828UrWul0HSWc8MGi0gHWfGC4yZK443s6rWbTtDYu1di/eYvOI1B33Ck7C52rsX7zF5xGnfcJ2F00bkKCSmw+kp5gGyxQtY8AhwDhyEbVlZrRa82hbpG1YiUVZ24pvlbDStPBp4dN3+WU3t0Na3ylo6Cm1Jt1VtRbe2yOVeV15Fh0jqaWqA+CimhhcfpSNeb9GgB9sLmbxFor6vdp23Wa6eNwypxTsbFYWk2ZUtfTu5Lu4TPvNaPtKrrKcWKZ6eKXDba7oNYy+ICAgICCJs+dmH+Gq9US0fh/OyrqfREq0lVdYT+8031iD2jVzk8k/aXtecOqF8801UBBDeeWKaU9LRtOqNjp5BxabyWs6QGv8paegp4Tf2VNRbxiEYLQVm9ZN4dv2J76RdtNDJJfiEj/g2+hzz0Knrr7Y9uqbTxvZh8wsO7GxSsjAs10u/M5C2UB5t9ouHQpdNfixRPs5y12vLXVOjTRkfiunST0rjwqeXTaP7U1z+Nr+tZWvpteLdf6XNPb8OyS1RWBAQc6ZnfLFd48XsI1t6T5Nff+Wfm88tXVhG3vJb5VP1Sf8cap675Xum0/nTwsheEHy9wAJOoAXJOwBBy9uhxI1dZU1J2TTPc3mjvZg6GhoX0GKnBSKs21uK0yx67cpc3O7nNPcvUN0fhagS1bRxl0ZBjt4RE3ylmZcu2pienh/tapTfFKIwVpqr7hmdG5kkZtJG5r2Hke0hzT1gLyY3jaTfbxdS4VXNqaeGoZ3E0TJG+BzQbelfP2rw2mstOJ3jddrl6ICAgIImz52Yf4ar1RLR+H87eyrqfREq0lVdYT+8031iD2jVzk8k/aXtecOqV880xBQoOZd2GKdmYhV1F7tdM5sfGN6ZwGW8IaD0rewU4McQzsluK0yw6lcJpyOw7Qo6ipI1zz6DTyxxC34nSdSytffe8V6Lmnr+Hdhs9MO0Z6SqA1SRvgefpMOkzrD3+SpdBfwmvu41MeMSi9aCs3LKXFOx8UiYTaOpa+B3JpEaTD5TQPtKrrKcWLfomwW2v93QKxl4QEHOmZ3yxXePD7CNbek+TX3/ln5fPLV1YRt7yW+VT9Un/ABxqnrvle6bT+dPCyF4QavmXinYuF1TgbPlZ2PHbUdKXgkjnDdI9Cn01OPLEI8tuGkudAtxnvpkbnlrGC73uDWjlc42A6ykzt4yOpcLoW09NDTtHAhhjiA5Qxob+S+etbitNmnEbRs5mx3D+xaupptghmkY2+3QB4B6W6JW9jvx0izOtG0zCxXblOmTGKb9hxgcbvpZXM17d7fw2nwXLh9lZGtpw5N+q7p7b126N/VNOICAgIImz52Yf4ar1RLR+H87eyrqfREq0lVdYT+8031iD2jVzk8k/aXtecOqV880xBr+7zFew8Nq5gbP3oxxnj32TgNI8BdfoU2CnHkiHGS3DWZc1gWW6zhx1IOmdxeG9i4dRwEWc2BhkH9x/Df8AecVg5r8eSbNHHXhrEMLm9h2/4VK8C76d8c7fADov+65x6FLo78OWPr4OM8b0QCtlRelPO6J7JYzaSN7JGHkewhzfSAvJiJjaTfbxdS4ZWtqIIZ49bJomSt8V7QR6189as1mYlpxO8brpePVEHOuZ3yxXePD7CNbek+TX3/ln5fPLV1YRt7yW+VT9Un/HGqeu+V7ptP508LIXhBD+emKXkpKNp1MDqiQc7rsj9Ak61pfD6eE39lTU25QixaKs2XLfDuycVpGkXZG81D+YRDSb97Q61X1V+HFP+EmKu94dGrEaCCM5sO3nE9+As2phY8nlkZ8G70CPrWvob749uilqK7W3aIriBvuTOKbziLoHGzKqFzQP7sfDb6N861T11N8e/RPp7bW2TsshdEBAQEETZ87MP8NV6olo/D+dlXU+iJVpKq6wn95p/rEHtGrnJ5J+0va84dUL55pqoInz0xTg0lG090XVEg5m8BgPhJf5K0dBTxm3sq6m3KESLSVWU3LYd2VXUlPa7ZJ2aY/ttOk/7rXKPNbhx2n6OqRvaIdPBYDSW+J0bZ4JoH9xLFJG7wPaW/mvazwzEvJjeNnK8sTmOcx4s9jnMeORzTYjrBX0UTExvDM228HygnbJrFN+w3eXHh0sr4te3e3cNh8HCc37Kx9bThy79V3T23rs31VE4g50zO+WK7x4fYRrb0nya+/8s/L55aurCNveS3yqfqk/441T13yvdNp/OnhZC8og5q3cYp2XiVXMDdm+mOPk3uPgC3MdEn7S3dPTgxxDOyW4rTLBKZwlPIrDryVlUR3LY6dh53HTf+GPrWd8Qv4Vr7rOmjxmUwLNW0a544dp0dPUgcKCfQceSOUWP3mx9avaC+15r1V9RH4d0LLVU11hdc6mqIKhl9KGWOUAcYa4EjpFx0rm9OOs16vYnaYl1LTzNkY17Ddj2tc0jYWuFweor57bbwab0QEBBRBF+dtBPMKDeIJptE1OlvMT5NG4jtfRBtsPUr+htWs23nZW1ETO2yLv0BXf0VZ5rP8A6rR7Wn6o/wAwrcNui5wvAq0VFOTRVYAnhJJppwAA9tyTo6lxfLThn8Ucur2tbbx4OmFhNEQQLmFh+IVmJ1MrKKsfE1whhc2mmLTHGLXBtrBdpm/0lr6a2OmOIm0KOWtrWmdmu/8AGcR/oK3zab/VWO2x/qhHwW6N3yh3NVMde+oqqeaFsMDhGZonx6Ukh0eDpDXZof5Sp63NWaRWs7p8FJi28wmVZi2IID3fblKsYnVupqSolhleJmPhhkey8gDni4Fr6WktjTZ6dnHFPio5cduOdoa//wAZxH+grfNpv9VP22P9UI+C3RvWUFLW0lbKyekqYoKiEgvkglYwSxnSZdxFhqMg6QqettS9ImJjeE+CLRbxhMSzFsQQFmNg9XJi1a+KlqZI3Pi0ZI6eV7HWhjGpwbY6wVsaXJSMURMx/wBKjlrPHPg1v9A139DWeaz/AOqsdrT9Uf5R8NujdsoMLqYcTL5qaoiZ2LM3TlgljZpF0dhdwAvqPUqetvWce0T6psFZi3jCbFlrjF7p6qWGiqZKdj5JxC8RMjY57zI7gts0azYkHwArvHWJvETyc3nas7OdW7l8RAt2BW6v/Gm/1W522P8AVDP7O3RX/jGI/wBBW+bTe5O2x/qg7O3RN2VmDvpMMibKx0c0r5JpWPaWvBc7RaHA6wdBrFk6rJF8szHJdw12p4tvVZKwm7PDDV4fVwNGk98LjG3llZw2feaFJhvwZIs4yV4qzDnwbmcR/oK3zWb/AFW322P9UKHBbor/AMYxH+grfNpv9U7bH+qDs7dE6ZayT/oynjqopYZoAYCyaN8bixncEBw1jRLRfmKx9TFe0maz4Su4t+GN20KBKqgICChR4I9EeCPVUAIC8BBReggqgogLwVXoIKIKI8VR6qgIKLwCgBeiqCiAvAXoICD/2Q=="/>
          <p:cNvSpPr>
            <a:spLocks noChangeAspect="1" noChangeArrowheads="1"/>
          </p:cNvSpPr>
          <p:nvPr/>
        </p:nvSpPr>
        <p:spPr bwMode="auto">
          <a:xfrm>
            <a:off x="155575" y="-2095500"/>
            <a:ext cx="5400675" cy="4371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57350" name="AutoShape 6" descr="data:image/jpeg;base64,/9j/4AAQSkZJRgABAQAAAQABAAD/2wCEAAkGBw8PDw8PDQ8PDw0QDw8QDw0ODw8PDRAPFBQXFhYUFBUYHCggGBolHRUUITEhJSkrLi4uFx8zODMsNygtLisBCgoKDg0OGhAQGjYkICYtLCwsLCwwLCwsLCwsLCwsLCwsLCwsLCwsLCwsLCwsLCwsLCwsLCwsLCwsLCwsLCwsLP/AABEIAMoA+gMBEQACEQEDEQH/xAAcAAEAAQUBAQAAAAAAAAAAAAAABwEEBQYIAwL/xABLEAABAwICAwgMCgoCAwAAAAABAAIDBBEFBxIhMQYTIkFRYYGRFBcyU3FykpShsbPRIzM1UmJ0gqKywRUkJTRCQ1Rjc9IWw2SDwv/EABoBAQADAQEBAAAAAAAAAAAAAAADBAUCAQb/xAAxEQEAAgECAwYEBgMBAQAAAAAAAQIDBBESMVETFCEyQYEFM2FxIkJSobHBkdHwFUP/2gAMAwEAAhEDEQA/AJxQEBAQEBAQEBAQUugta/EoKdulUTxQt+dNIyMfeK9rW1vCIeTMRza1X5mYTDcdkmZw4oIpJB5Vg30qxXSZZ9Ec56R6sFU5yUgvvNJUv/yOijHoLlNGgv6zCOdTHRjJs6JP4MPYB9Kqc70CMLuPh8etv2c95+i3dnJVcVHTjwySFdf+fX9TzvM9FW5y1PHRQHwSyD8ivP8Az6/qe95nou4M6D/Mw8W5Y6q56jH+a5n4f0t+z3vP0ZWkzhoHapYKqLn0Y5Gjqdf0KOdBkjlMS6jU19WwYfmBhM9tGtiYTxT6UB63gD0qG2my1/L/AGkjNSfVscE7JGh0bmvadjmODmnwEKCYmOaSJeiAgICAgICAgICAgICAgICAgICDxqqmOJjpJnsjjaLufI4NY0c5OoL2ImZ2h5MxHNH+6DNqjhuyiY+rkGrT1xU4PjEXd0C3OrmPQ3t428P5QW1FY5eKPsZzFxSquN/7HjN/g6Ub1q8e5f1EK7TSYq+m/wB0Fs15arK9z3F8jnPedr3uLnnwk61ZiIjwhFPi+UBAQEBAQEBBcUNdNTu0qaaWB23ShkfGT4dE6+lc2pW3mjd7EzHJueC5rYjBZtQI6yPj3wCKa3M9ot1tKq30WO3l8E1dRaOfikfc7mRh1YWsdIaWc6t6qbNBP0ZO5PWDzKjl0mSnjzj6LFc1bNwBVZKqgICAgICAgICAgICAgICDQN2WZtPRl0NIG1VULgkH9XicNVnuHdEfNHSQrmHR2v428IQZM8V8I8UO47j9XXv06yZ0ljdsfcwx+Iwah4dvOtPHipjjasKlrzbmxqkciAgICAgICAgICAgIBCDZty27muw7RbG/fqYbaWYksA+g7azo1cxVfLpqZPpPVJTLaqadyW7SkxNtoXb3UAXfSyECUDjLfnt5x02WVm098XPl1XKZa35NkUKQQEBAQEBAQEBAQEHxLI1jS55DWtBc5ziA1oGskniCCFd3+ZMlSX02HPdHS62vqG3bLPyhvGxnpPMNurp9JFfxX59FPLm38Ko5AV5XEBAQEBAQEBAQEBAQEBAQEHpTzvie2SJ7o5GHSZIwlr2u5QRsXkxExtJE7ck05d5iisLaSvLWVmyOXU2Oo5rbGyc2w8XIsrU6Xg/FXl/C5izcXhPNIypLAgICAgICAgICCiCEs1N2xqpH0NI/9UjdozyNPx8jTraD8xp6yOQC+rpNPwxx25+inmy7/hhHSvK6sTC86LAXu+awFzuoJMxHMZej3KYlN8VQVR53QviaftPsFFbPjjnaHcY7z6MzS5YYvJtgji/yzx//ABpKKdbij1dRguytNk9XH42ppY+Zm+y+trVHOvp6RLuNPb1lkoMmO+Yh0R01vSXqOfiHSrqNN1lfxZN0f8dXVnxRAz1tK4nX36Q67tXqu4socMHdPq3+NMwfhYFzOuy/R73ej0lylwsts3slh+e2e5HQ4EeheRrsp3eiJt2u504ZWOpt83xhYyWN5FnGNxIAcOUFrh0LSwZe1pxKuSnBbZd5f7k/0rUSRvkdFDCwPkcwAyHSNmtbfUNhNzfZsXOpz9lWJiPGXuLHxyk9mU2FAWIqHH5xnIPoAHoWf33L/wBCz3ejxlyhw09zJWM8WWM/iYV7Guy/R53eizlyapP4KyqHjthf6mhdxr79Ied2r1WM+TDv5eIDwSU35h67j4h1r+7zu31YypyfxBvxVRSSeMZoj+EruNfT1iXM6e3ViqrLPF49lOyX/FPEfQ4gqSNZin1cTgvHow1ZuYxGH42hq2gbXCCR7PKaCPSpYzY7crQ5nHaOcMS8aJ0XAtd81ws7qKljx5OAHjGojWCNRB5QgnLK3dsa1nYlW69bE27XnbURDVpeOOPl1HltkavT9nPFXl/C7hy8XhPNIKppxAQEBAQEBAQWGOUcs9PLDBN2PJI3Q3/QL3Mae6LRccK1wDfUTfiXVLRW0TMbvLRMxtDSaDKDD47b9LUz82m2JnU0X9Kt21+SeXggjT1jm2Kh3C4TDbQoYHEcczTO7rkJUFtRltzskjFSPRnaemjjGjExjG/NY1rR1BRTMzzd7PuSRrRdzg0criAPSvHu6wn3QUMfxlZSs8aoiH5ruMd55Q5m1Y9VjJu2wpu3EKU+LK13quu+75f0y57WnVbPzDwhu2ujPismd6mr2NLln8rztqdXiczcGvbss+EU1Xbr3tdd0zdP4O3p1ZzB8fo60E0lRFNbW5rHcNo+k06x0hQ3x3p5o2d1vW3KWTXDpBWdY/ajOeih9pKtfQfK9/8ASlqPOyeQ4+Hrz/ap/S6T3KP4hyr7utNzlMSzFtiMZ3TUNFYVdTFE4i4jJLpSOUMbd1uhSUxXv5Yc2vWvOWGbmZgxNuyyOc01UB172pe6Zun8OO3p1XDMwsIdsroh4zZW+tq57tl/SdtTquY92uFO2YhSfamY31rydPl/TLrtadV9BjtFJ8XV0z/Enid6iuJx2jnD2LRPqvmPDhdpBHKCCFw6eVVRQyjRmijlb82RjXjqIXsTMcpebRLAV2X+Ezd1RRMPLBpQH7hAU1dTljlZxOKk+jCsyspoZo6ihqqmmmieHx6WhNGCOIiwcQRcEaWsEqWdZa1eG0RLjsIid4lIDefaqadVAQEBAQEBBRBomPZpUVJNLTiKomlie5j9ARtiD26iNJzrnXzK3j0d71i2+yC2etZ2avXZyVBv2PRQx8jppXynqaG+tWK6CPWyOdTPpDA1mZ2Ly7J44RyQwRj0v0ipq6LFHpu4nPeWEq902ITfG11U7mE8jG9TSApYw445VhHN7T6sTKS86TyXu+c8lx6ypY8OTlQNHIgqgICC/wAAxF9JVU9RES10crCbfxMJAew8xFwuMtYtSYl1WZiYmHUYXz7SQdneP2nDz0MXtZlraD5c/dS1Hn9mTyGHwmIn6FJ65lH8Q5V9/wCnem9Us1c29xySbdBjn25dEE/ks2I3nZZnk5Xq6uSokknmcXSyuMj3HjcdfUNgHEAF9FWsVjhjlDNmd53l5L14ICChaOQL0fcLzGbxucw8rHFh6wvJiJ5m7K0m6nEYfi66qHM6Z729TiQopwY551h3GS0erN0eZ2Lx91PHMP70DPWzRKitosU+mzqM94Z+hzlmFhUUUT+V0Mroz0NcHetQ2+Hx+WySNTPrDd9x+7qmxR74oY5opY2CRzJQyxbexLS1xvYkcm0Kpm01sW0ymx5Yu2tV0ogICAgICChNkHKVXUGaSWU7ZZJJT4XuLvzX0VY2iIZkzvO7yXrwQEBAQEBAQZHc3R9kVtHDa4kqYWuH0NMF33QVHltw0tP0dUje0Q6iWA0kH54j9owfUme1lWroPJP3U9T5oZPIUcPEvFo/XOuPiH5ff+nWm9UtSxhzXNOxwLSOYixWatOVKumMMkkJ2xSSRHwscWn1L6Ks7xEsyY2nZ5L14ICAgICAgINwylqTHi9OOKVk8R8GgX+tgVXWRvilLgna7oMLGXxAQEBAQEHy8XBHKLIOTzGWEscLOaS0jkINj6l9HE7+LLUQEBAQEBAQEG55Q0e+4tE4jVBFNN02EY9oqmttti26psEb3T+FjryEs8flCn+pt9rItXQeSfup6nzQyWQvdYl4KP8A71x8Q/L7/wBOtN6pbWatOcsyKLeMWrW2sHyCZvOJWh5PlFy29LbixQz8sbXlrSsIxAQEBAQEBBteVkRdjFHb+DfnnwCF49ZCraudsMpcMfjh0OFir6qAgICAgIKFBzbu/wANNLidZHazXSmaPkLJeHq8BLh9lbmmvx4on2Z+Wu15a+p0YgICAgICAgljIih/fqk/2oGnwXe71sWb8Qt5a+61po5yltZy0hHPL5Qp/qbfayLV0Hkn7qep80MlkL3WJeCj/wC9cfEPy+/9PdN6+yXFmraFM8aLQrKacfzqdzD40T7+qQdS1NBb8Ewp6mPxRKN1fVxAQEBAQEBBJeR2GF9VU1ZHBiiELTxF8hDj0gMHlKhr77VivusaevjMpoWWuCAgICAgICCMs6dzxlgjr4m3fTAsmA2mncdTvsu9DnHiV7Q5eG3BPr/KvqKbxxQhlaqmICAgICAgIJ+yhoN5wqJxFnTySznnBOg0+SxqxtZbiyz9F7BG1G6qqmQhnif2jB9SZ7WVaug8k/dT1PmhkshTwsS8Wj9c64+Ifl9/6dab1S6s1aRznfQ6dBDONsFS255GSAtP3tBXdDbbJt1hX1Efh3QktZTEBAQEBAQVa0kgNBc4kBrWi7nE6gAOMoOkNwe5/wDR1DFA62/G8s5HHM/aL8YAs37Kws+XtLzZoY6cNdmxKFIICAgICAgIPiaJr2uY9ocxzS1zXC7XNIsQRxhOQ543f7kX4ZUcAE0UpJp5NujxmJx+cOLlGvlttabPGWvjz/7xUMuPgn6NWVlEICAgICBok6mi7jqAG0k7Ag6mwWhFNTU9O3ZDDFF5LQPyXz17cVps06xtGy9XL1B+eHylB9Sj9tMtbQfLn7qWo80MjkMfhMRH0KT1zKP4hyr7/wBO9N6pfWatMBu8w/snDK2IC7jA57B9OP4RvpaFLgvwZIlxkrvWYc1hbzOEBAQEBAQSllFuNL3NxKqZZjddHG4d27vxHIP4eviBWdrNR/8AOvv/AKWcGP8ANKYFmraqAgICAgICAgILHGMLhrIH09SwSRSCxB2g8TmnicNoK6pe1J4qvLVi0bSgDdruMqMLku68tI51oqkDVzMkt3L/AEHi5Bs4NRXLH16KGTHNJ+jWVYRiAgICDP7gsP7JxSiiIu0TCV/JoxAya+bggdKh1F+HFaXeKN7xDpRYTREEGZ3H9pxDkoovazLW0Py5+/8ApS1HnZHIc/D145Yqc9TpPeuPiHKvu603OUxLMW1HC4sdYOohBy1jlB2LVVNNa28zyRt8QOOifJselfQY78dIszbRtMwsl25EBAQCUEj5eZcvqSyrxFhZSizo6Zws+fkLxxR8213g20NTq4r+GnPqsYsO/jZNTGgAAAAAAAAWAA4gstcfSAgICAgICAgICAg8aqmjlY6OVjZI3gtfG8BzHNPEQdq9iZid4eTG/NEm7DKl7C6bCjps2mje7ht/xPO0fRdr5zsWjh13pk/yq5NP61RhPC+N7o5WOjkabOje0te08hB1haETExvCtyfC9BAQSXkbh2nVVVSRqhhbE08WlK65tzgRjyln6+21YqsaaPGZTQsxcEEE51H9qN5qOEfflK19D8r3/wBKWo87IZFH9arRywRHqefeuPiHlq603OUzLLWxBA+cuHbzie+gWbUwskvyyM+Dd6AzrWvob749uilnrtbdoiuIBAQXuEYRU1kgipIXzSar6I4LAeN7jqaOcri+StI3tL2tZtO0Ji3F5Yw0hbPXFtTVCzmx2vTRO5ge7dznVyDjWXn1lr+FfCFvHgivjPNIaprCqAgogqgICAgICAgICAgIMPug3M0de3Rq4GyECzZRwZmeK8ax4Nikx5b45/DLi1K25oxx/KCdl3YfO2ZneagiOYcweBouPhDVfx6+J88f4V7aeY8rQMVweqpDo1dPLAb2vIwhhP0Xjgu6CrtMlL+Wd0E1mvOFiu3KesncO3nC2SEWdUyyTHl0b6DPQwHpWNrb8WXbp4L2CNqN5VVMIIEzkdfFnc1NAPxn81saH5XvKjqPOyGRh/XaoctKD1SN96j+IeWv3dabzSmtZa4II2zww3fKKCpA4VPPouPJHKNE/eEau6C+15r1V9RH4d0KE22rWU2bwXcpiFbbsalkcw/znjeobcum6wPRdRXz46c5d1x2tyhIm57KCNtn4lOZTtNPTksi8DpDwndAaqOXXzPhSFiunj8ySsNw2CmjEVNFHDENjI2hovynlPOVRta1p3tO6xFYiNoXa5eiAgICAgICAgICAgICAgICCiD5kja4FrgHNOotcAQRzhBrWKZfYVUXL6Rkbj/HTl0Bvy2YQD0hT01WWvKf7RzhpPoz+HUTKeGKCIWjhjZGwHWdFosLnl1KG1ptMzLuI2jZcrx6ogh3MrchiVXiUk9LSulhMcLWvEsDblrdepzwdt+JaWlz46Y9rT4qmXHa1t4he5T7lq+irJpaymMMT6Ysa4yQuu/fGG1muJ2ArnWZseSkRWfV1gpaszvCVlnrIgssYwyKrgkpqgF0MoAeAdE2BBFjxG4C6peaWi0PLRExtLHYTuNw2ksYKOEPGySQGaUeB77kLu+fJfnLmuOscoZ2yidqoCAgICAgICAgICCiCqAgICAgICAgICAgICAgogICCqAgogIKoCAgogqgICAgICCAqjM3F2ve0TxWa94H6vFsBI5FsRo8W0KM577vPtn4v3+LzeL3L3uWHodvc7Z+L9/i83i9ydyw9Dt7nbPxfv8AF5vF7k7li6Hb3O2fi/f4vN4vcncsXR529ztn4v3+LzeL3J3LD0e9vc7Z+L9/i83i9ydyxdDt7pByo3T1eIisNY9r96MG96MbY7ae+X2be5Co6vDTFMcKfDktbfdICqJ0U5lbvaujruxqGRjGxxMM2lGyQ74+7gNeyzdE/aWhpdLW9OKytlzWrbarVO2fi/f4vN4vcrPcsPRD29ztn4v3+LzeL3J3LF0/d7292+ZV7sqjEH1MNa9rpWNZJEWsay8dy14sNtjoeUqer09ce015JsOSbbxKRVSWGvbvsUmo8OqKincGzR71oOLQ4DSka06jzEqbBSL5IrKPJaa1mYQ/2z8X7/F5vF7lp9yxdFXt7nbPxfv8Xm8XuTuWLp+529ztn4v3+LzeL3J3LD0O3uds/F+/xebxe5O5Yun7nb3O2fi/f4vN4vcncsXQ7e52z8X7/F5vF7k7lh6Hb3O2hi/f4vN4vcncsXQ7e6aNx9fJU4fSVE5DpZYWPe4ANBceQDYsrNWK3msLdJ3rEyydZUNijklkNmRsc955GtBJ9AXERvO0OpnZArs0sXJJEsTQSSG7xGdEHYL212Wv3LEpd4up2z8X7/F5vF7l73LF0O3uHM/F+/xebxe5O5Yun7nb3TZuWxTsyipqnVpSwsc8DYJALPHQ4OCyctOC81XKW4qxLKrh0ICAg5Rq/jZf8kn4ivoq8oZc85eS9BAQEBAQS1kPsxDxqX1SrM+Ic6rWm9UrSPDQXONmgEknYANZKz1py7jmImrqqipd/Ome8X2hhPAHQ0NHQvoMdOCkV6My1uKZlYrt4INky6xTsXFKV5NmSP7Hk8WXgjqdoHoVfVU48U/5SYrcN4dHBYjQanmt8j1n/p9sxWNJ82P+9EWbyS55W2oCAgICAgIOkcvfkmg+rRrC1HzbfdoYvJDF5vYp2PhcjGmz6l7KdvinhP8AutcPtKTR04ssfTxc57bUQEtlREBBM2R2KadLUUjjwoJRIwf25eLymuP2ll6+m14t1XNPbwmEmqgsCAgoggOoywxdz3uEMVnPeR8PHsJJWxXW4toUZwX3fHauxfvMXnEa977hOwuw26PctWYdvXZjGM33T0NCRr76Fr3ts7oKXFnpk34XF8dq82FUrh9wxF7msb3T3NY0bBpONh6SvJnaNxuHauxfvMXnEard9xJuwudq7F+8xecRp33CdhdIGVO5erw4VgrGMZvxgMehI199DfL3ts7oKjq81ckxwp8OO1N92UzQxXsXC6gg2kmApo+I3k1OtzhmmehcaWnHlj/LrNbhpLngLbUF3hVA+pqIaePu5pGxtJ2C51k8wFz0Lm94pWbT6PYjedlq5pBLXCzgSHA7QQbELqJ3eKXI1g2I1gjaDxEIOoNzOJiso6apG2WFjnAcT7WeOhwI6F8/kpwXmvRpUtxViVju9wuasw6opqcB00m9aLXODRwZGuOs8wK7wXimSLS5yVm1ZiEQdq7F+8xecRrT77hVewudq7F+8xecRp33D1Owu1fFsNlpJ5KaoAbNEWh7WuDgCWhw1jbqcFYpeL14o5IprNZ2laLp4yOA4JUV828UrWul0HSWc8MGi0gHWfGC4yZK443s6rWbTtDYu1di/eYvOI1B33Ck7C52rsX7zF5xGnfcJ2F00bkKCSmw+kp5gGyxQtY8AhwDhyEbVlZrRa82hbpG1YiUVZ24pvlbDStPBp4dN3+WU3t0Na3ylo6Cm1Jt1VtRbe2yOVeV15Fh0jqaWqA+CimhhcfpSNeb9GgB9sLmbxFor6vdp23Wa6eNwypxTsbFYWk2ZUtfTu5Lu4TPvNaPtKrrKcWKZ6eKXDba7oNYy+ICAgICCJs+dmH+Gq9US0fh/OyrqfREq0lVdYT+8031iD2jVzk8k/aXtecOqF8801UBBDeeWKaU9LRtOqNjp5BxabyWs6QGv8paegp4Tf2VNRbxiEYLQVm9ZN4dv2J76RdtNDJJfiEj/g2+hzz0Knrr7Y9uqbTxvZh8wsO7GxSsjAs10u/M5C2UB5t9ouHQpdNfixRPs5y12vLXVOjTRkfiunST0rjwqeXTaP7U1z+Nr+tZWvpteLdf6XNPb8OyS1RWBAQc6ZnfLFd48XsI1t6T5Nff+Wfm88tXVhG3vJb5VP1Sf8cap675Xum0/nTwsheEHy9wAJOoAXJOwBBy9uhxI1dZU1J2TTPc3mjvZg6GhoX0GKnBSKs21uK0yx67cpc3O7nNPcvUN0fhagS1bRxl0ZBjt4RE3ylmZcu2pienh/tapTfFKIwVpqr7hmdG5kkZtJG5r2Hke0hzT1gLyY3jaTfbxdS4VXNqaeGoZ3E0TJG+BzQbelfP2rw2mstOJ3jddrl6ICAgIImz52Yf4ar1RLR+H87eyrqfREq0lVdYT+8031iD2jVzk8k/aXtecOqV880xBQoOZd2GKdmYhV1F7tdM5sfGN6ZwGW8IaD0rewU4McQzsluK0yw6lcJpyOw7Qo6ipI1zz6DTyxxC34nSdSytffe8V6Lmnr+Hdhs9MO0Z6SqA1SRvgefpMOkzrD3+SpdBfwmvu41MeMSi9aCs3LKXFOx8UiYTaOpa+B3JpEaTD5TQPtKrrKcWLfomwW2v93QKxl4QEHOmZ3yxXePD7CNbek+TX3/ln5fPLV1YRt7yW+VT9Un/ABxqnrvle6bT+dPCyF4QavmXinYuF1TgbPlZ2PHbUdKXgkjnDdI9Cn01OPLEI8tuGkudAtxnvpkbnlrGC73uDWjlc42A6ykzt4yOpcLoW09NDTtHAhhjiA5Qxob+S+etbitNmnEbRs5mx3D+xaupptghmkY2+3QB4B6W6JW9jvx0izOtG0zCxXblOmTGKb9hxgcbvpZXM17d7fw2nwXLh9lZGtpw5N+q7p7b126N/VNOICAgIImz52Yf4ar1RLR+H87eyrqfREq0lVdYT+8031iD2jVzk8k/aXtecOqV880xBr+7zFew8Nq5gbP3oxxnj32TgNI8BdfoU2CnHkiHGS3DWZc1gWW6zhx1IOmdxeG9i4dRwEWc2BhkH9x/Df8AecVg5r8eSbNHHXhrEMLm9h2/4VK8C76d8c7fADov+65x6FLo78OWPr4OM8b0QCtlRelPO6J7JYzaSN7JGHkewhzfSAvJiJjaTfbxdS4ZWtqIIZ49bJomSt8V7QR6189as1mYlpxO8brpePVEHOuZ3yxXePD7CNbek+TX3/ln5fPLV1YRt7yW+VT9Un/HGqeu+V7ptP508LIXhBD+emKXkpKNp1MDqiQc7rsj9Ak61pfD6eE39lTU25QixaKs2XLfDuycVpGkXZG81D+YRDSb97Q61X1V+HFP+EmKu94dGrEaCCM5sO3nE9+As2phY8nlkZ8G70CPrWvob749uilqK7W3aIriBvuTOKbziLoHGzKqFzQP7sfDb6N861T11N8e/RPp7bW2TsshdEBAQEETZ87MP8NV6olo/D+dlXU+iJVpKq6wn95p/rEHtGrnJ5J+0va84dUL55pqoInz0xTg0lG090XVEg5m8BgPhJf5K0dBTxm3sq6m3KESLSVWU3LYd2VXUlPa7ZJ2aY/ttOk/7rXKPNbhx2n6OqRvaIdPBYDSW+J0bZ4JoH9xLFJG7wPaW/mvazwzEvJjeNnK8sTmOcx4s9jnMeORzTYjrBX0UTExvDM228HygnbJrFN+w3eXHh0sr4te3e3cNh8HCc37Kx9bThy79V3T23rs31VE4g50zO+WK7x4fYRrb0nya+/8s/L55aurCNveS3yqfqk/441T13yvdNp/OnhZC8og5q3cYp2XiVXMDdm+mOPk3uPgC3MdEn7S3dPTgxxDOyW4rTLBKZwlPIrDryVlUR3LY6dh53HTf+GPrWd8Qv4Vr7rOmjxmUwLNW0a544dp0dPUgcKCfQceSOUWP3mx9avaC+15r1V9RH4d0LLVU11hdc6mqIKhl9KGWOUAcYa4EjpFx0rm9OOs16vYnaYl1LTzNkY17Ddj2tc0jYWuFweor57bbwab0QEBBRBF+dtBPMKDeIJptE1OlvMT5NG4jtfRBtsPUr+htWs23nZW1ETO2yLv0BXf0VZ5rP8A6rR7Wn6o/wAwrcNui5wvAq0VFOTRVYAnhJJppwAA9tyTo6lxfLThn8Ucur2tbbx4OmFhNEQQLmFh+IVmJ1MrKKsfE1whhc2mmLTHGLXBtrBdpm/0lr6a2OmOIm0KOWtrWmdmu/8AGcR/oK3zab/VWO2x/qhHwW6N3yh3NVMde+oqqeaFsMDhGZonx6Ukh0eDpDXZof5Sp63NWaRWs7p8FJi28wmVZi2IID3fblKsYnVupqSolhleJmPhhkey8gDni4Fr6WktjTZ6dnHFPio5cduOdoa//wAZxH+grfNpv9VP22P9UI+C3RvWUFLW0lbKyekqYoKiEgvkglYwSxnSZdxFhqMg6QqettS9ImJjeE+CLRbxhMSzFsQQFmNg9XJi1a+KlqZI3Pi0ZI6eV7HWhjGpwbY6wVsaXJSMURMx/wBKjlrPHPg1v9A139DWeaz/AOqsdrT9Uf5R8NujdsoMLqYcTL5qaoiZ2LM3TlgljZpF0dhdwAvqPUqetvWce0T6psFZi3jCbFlrjF7p6qWGiqZKdj5JxC8RMjY57zI7gts0azYkHwArvHWJvETyc3nas7OdW7l8RAt2BW6v/Gm/1W522P8AVDP7O3RX/jGI/wBBW+bTe5O2x/qg7O3RN2VmDvpMMibKx0c0r5JpWPaWvBc7RaHA6wdBrFk6rJF8szHJdw12p4tvVZKwm7PDDV4fVwNGk98LjG3llZw2feaFJhvwZIs4yV4qzDnwbmcR/oK3zWb/AFW322P9UKHBbor/AMYxH+grfNpv9U7bH+qDs7dE6ZayT/oynjqopYZoAYCyaN8bixncEBw1jRLRfmKx9TFe0maz4Su4t+GN20KBKqgICChR4I9EeCPVUAIC8BBReggqgogLwVXoIKIKI8VR6qgIKLwCgBeiqCiAvAXoICD/2Q=="/>
          <p:cNvSpPr>
            <a:spLocks noChangeAspect="1" noChangeArrowheads="1"/>
          </p:cNvSpPr>
          <p:nvPr/>
        </p:nvSpPr>
        <p:spPr bwMode="auto">
          <a:xfrm>
            <a:off x="155575" y="-2095500"/>
            <a:ext cx="5400675" cy="43719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8868" name="AutoShape 20" descr="data:image/jpeg;base64,/9j/4AAQSkZJRgABAQAAAQABAAD/2wCEAAkGBhEQEBIODxAPDxAWEBAUERAOEhAQEBEVFRIVFhQQEhUXHSYeGBokGRMSHy8iIygpLSwsFSIxNTAqNSYrMCkBCQoKDgwOGA8PGjAkHCQvLDUpKik1KTI1NTQvLDU1NSwsLDQsKSwpLTU1NS01NCkpNSwsNSkwLCkuNSwpLi0sLP/AABEIAMIBAwMBIgACEQEDEQH/xAAcAAEAAgIDAQAAAAAAAAAAAAAABQcEBgEDCAL/xABIEAACAQIBCAUGCQoGAwAAAAAAAQIDEQQFBgcSITFBURNhcYGRFCI0cqGyIzIzQlJik7PBF1NUc4KSorHS4RUWJIPC0SVDRP/EABsBAQEAAwEBAQAAAAAAAAAAAAABAgQFBgMH/8QANhEBAAEDAQQFCwIHAAAAAAAAAAECAwQRBSExYRJBUYGxEyIyQnGRocHR4fAUshUjJDM0U3L/2gAMAwEAAhEDEQA/ALxAAAAAAAAAAAAAAAAAAAAAAAAAAAAAAAAAAAAAAAAAAAAAAAAAAAAAAcXDkByD56Rc0c3A5AAAAAAAAAAAAAAAAAAAAAAAAAAAAAAAAAAAAic485KOBoutXlzUIL49SVvixX47kGVFFVdUU0xrMpHEYmFOLnUlGEErylNqMUubb2I0DODTBRpOVPB03iJLZ0k7xo93zpeztK9zozyxGUJ3qy1KSfmUIN9HG25v6Utu991jnNzMnF47zqUNWlezrVPNprnq8Zd3sMtHprGybVijymVPd1ff84u3KekPKFfY8RKlHb5uHSpLxj5z8SAq4mcneU5yfFylJvxZaKzByVgEp5RxPSStshKXRp236tOHny8T5qZ45Co/I4KNV8HHDU14yqWYbtvMtRuxrMzHbEaR71Wqo/pPuZmYLLmJoO9HEV6XqVJpPtV7Mn89c68NjYUo4fC+TuEpOT1aUdZOKSXmGpldK3M3aNblGnKdJb1kfS7jKTSxCp4mGy+xU6napR2N9qLHzbz6wmOtGnPo6v5mraNTj8XhPdwuefjmE2mnFtNNNNOzTW5p8CaOfk7IsXo1pjozy+j1FcFVZjaUWnHDY+V09kMTLeneyjW6vrePMtRO5i8llYlzGr6Nceye1yAA1QAAAAAAAAAAAAAAAAAAAAAAAAAAYeV8q08LRniK0tWEFd82+EYri27JLrPPucmcVXHV5V6rst1Omm3GnDhFfi+LNs0t5zOrXWCpy+Dpbatt0qr4Pnqprvb5GDo0zRWMruvWV8PRabTV41J71Td+CW19y4mUPV7PsUYePOVd4zHw+ss/MnR9CVPy/KNqeHUdeFOb1FKKs+lqPhDkuPZvZ1aU5yvh8nfAUUtXpdVRqSW74Nf+uPLj2GDpFz2eLqvDUJWwtOVtm6tNP47+qvmrv5W1jJORq+LqdDh6cqs7XaVkor6UpPZFdbDbtY83f6jL7qZ4RHPn7WJUqSk3KTcpN3cpNuTfNt7z5JrLmZ2MwUVPEUdWDaWvCUZwTe6La3PtIUrq27lFynWiYmOQCZy7mnicFGnPERhGNRtQ1Zxneyvttu2MhgUXKbkdKidY5AAKzC0NFue7vHJ2Ilfhhpu2yy+Rb93w5FXn1Cbi1KLcZJppp2aa3NPncktXLxqMm3NFXdPZL1CCBzKzh8uwdOu7KorwqpblOO9rqas+8njB+fXLdVuuaKuMAADABpucec+IoYiVKm4KKjBrWhd7Y3e25Gf52xf0qf2f9wLFBGZuY+dfDwq1LOTc76qstkmls7iTAAAADGx+UKdCDqVZasV3tvklxZpuUc+6sm1QjGnHhKXnT7bbl7QN7BVlXODFSd3iKv7MtVeEbHNHOLFQd1XqPqk9deErgWkDScmZ+STUcTBNfnKatLtcdz7rG44bExqRU4SUotXUluYHaAAAAAGHlfKCw9CriJK6p0pza56sW7d5mGn6Vcb0eTaiTs6k6VPZxTlrSXhBh98e35W7TR2zCkcRXnVqSqTetUnOUpPnKTu/ay1c56v+E5HpYKD+GqpwlJc5edXmvHVXauRoWY2TunyhhqbV4qopyT2pqmnNp/upd5NaXcoupj1R+bSpQSX1p+fJ+Dgu4yexyYi7k2rHqx50x7N0NILf0MRp+S1mrdL0/wAJu1tXUj0fd8fvuVAZ+RsuV8HU6XDVJU5bnazjJcpRexrtLLZz8arJszbpnSXoLOKNN4TEKtq9H0FXX1t1tR/jY828O78Cfy9nvjMbHo69VdHsvTpxVOEmuMrbX3uxAv8ABkiGvszCrxaKornfPYtTTH6Pg/Xn93EqstTTH6Pg/Xn93EqssLsn/Fp7/GQAFdQAAG/6Hcr9HiqmGk7Rq09aK5zp7fcc/AuQ855o4l08fhZxdv8AUUk+yUlGS71Jo9Fowl43blqKL8Vx60eH5DkAEcNW+eXpk/Vp+6iEJvPL0yfq0/dRCBVkZmeh0+2p78ibITMz0On21PfkTYQPmpNRTk3ZJNt8kt7Pogs8sW6eEklvnKMO53b9ia7wNKy7lmWKqubvqK6pxfzY8+1734cCOBm5GwHT16dLg5Xl6q2y9it3hXZk/N/EV1rU6b1eE5NRi+xvf3HTlDJNbDtKtTcL7pbHF9jWwtWnTUUoxSSSsklZJLckYuV8mrEUZ0XZXXmyavqyW6QRVJsWZeVnTrKhJ/B1NiXBT4PvtbvRlfk+n+fh9nL+o7sJmLOnUhU6eD1ZxlbUkr2knb43UFbiAAgAABXmmiT8loLh5Td91Kdv5ssM0bTBhNfJ6n+br05d0lKH/JCG/s6YjKt69rRdFC/8nT/VVvdMXSS75UxPbT+6gc6NcYqWU6Dlulr0++cGo+2y7zv0p4ZwynVk1ZThRnF81qKLfjBmXW9Vw2hv66Pm1EAGTqgf4MB/gyC1NMfo+D9ef3cStclYaNSvRpVJasJ1acZyulqxlNKUrvYrJveWVpj9Hwfrz+7iVWSHK2VGuJERz8ZWt+TXJP6fP7fC/wBI/Jrkn9Pn9vhf6SqbCw0P0V//AHz7oWt+TXJP6fP7fC/0nXlHRhgY4WviaOJrVejpVZJqdGcNaEG0m4x7CrbFp4CDw2bVWXGrGb7q1VU1/DZhrZNu/Y6E+WmdaojTd1q0ydJqtSa3qrTa/fR6aR5tzeo6+Mw0N+tiaKt/uRPSSJLT2/PnW45S5ABHm1b55emT9Wn7qIQm88vTJ+rT91EIFWRmZ6HT7anvyJshMzPQ6fbU9+RNhA1XSBL4GkuDq/yhI2o1vPulfDKX0asH2XUo/igNANhzFX+qf6mf84GvExmnjFTxdNvYpXg/2t38Sj4hW85xTccLWlFuLVOVmm011porb/Eq356t9pU/7LRyng+mo1KN9XXi461r2vxsar+T1/pC+zf9QRrP+I1vz1b7Sp/2d+T8oVXWpJ1arXS07p1JtPz1s3mDUilJpPWSbSe66T2M7snfLUv1tL30FW2AAgAABEZ2ZMeJwWIoJa0pUpai+vHzofxJEucMM6K5oqiqOMPMeExUqVSFWGyUJxnHmnFpr2os3Sngo4rCYbKdBa0FFKTW9U6lnFtdUtj9Y1PSJm+8Jjp2XwVVurTtsS1n50Oq0r9zRsujHLlOvRqZIxVnGUZ9Ens1oyu6lO/NO8l2vkZPZZVfSot5lvf0ePsnj7lZgls583qmBxEqFRNq7dOfCpC71ZdvBrgyJK61FdNymKqZ1iQP8GAwzWppj9Hwfrz+7iVXctappZwU4xjVwdWpqpW11Qmk7WbV2R+VdIeT6tCtSp4BwnOlUhCfR4daspQaUrrbsbT2EhwsKvIx7cWptTx46x1yrkAGTusjJ2BlXrU6FP49ScYR3uzk7XfUt/cWRpUxccNhMLkylsSUZSs/mUlqwuuuTb/ZONGubscNSnlfF+ZFU5ulrLbGCXnVu121V1N80aJnNlyWNxVTEyulKVoRfzILZCPh7WzFyNf1WXGnoW/3fZOaKsl9NlCE3bVowlUd+dtSHtlf9kvM0nRXm88NhOmnG1Wu1N33qmvk11bG5ftG7El5zauRF7InThG787wAEctW+eXpk/Vp+6iEJzPKL8snsfxafD6qIXUfJ+DCpTJ+c+IoU1SpuGqr21oXe1tvbfrMj/O2L50vs/7kHqPk/BjUfJ+DAnP87YvnS+z/ALm2YRPGYFdLbWqU5XaVknd2a70it9R8n4MsvNVf6Oj6r96QRWtajKEnCa1ZRbUk+DW8+U7bVsfBo37OfNbyj4ajZVrecnsVRcLvhLrNExGHnTk4VIyhJb1JWYVt2S8+4qCjiIz1kvlIJNS63HZZnVlvPZVISpUIyWsrOc7LY1tUVz62akZOAydUry1KUHJ8/mrrk9yAxkZGTvlqX62l76OzKmT3Qqyo7ZauqnJJ2bcU3bqu2fOToPpqWx/K0+D+mgLZAAQAAAAAa9ntmssoYZ0lZVY+fRm+ErfFfU1sfc+BQvwuGrfPo1qc+ycJxf8ANM9Nmk5/aP441eUUNWGKiuNlGslujN8JLg+57LWsS7mytoRZ/k3fQn4fZgZMynhcvYXyXE2p4yCumra2sopOtS5xfGP9mVznHmriMBU1K8HqN2hWin0dTsfB9T2kfOFXD1bPXo1oS64ThJe1FhZB0pwqQ8myrSjVg0l0sYKal11aftvHwK7XkruJPSx46VufV7P+forUFrV9G2T8anVyfilTvtUYtVqa6tVtTjt5vZyIGvogx8W9WWGqLg1UlFvucdhdX3o2njVbpq6M9lW5o4Nxhonyi3Zwox63Wjb2Jkpk3QzXk74nEUqUeVFSqyfe9VL2jVnXtHFpjWa47t/grpK+xbXwS49RYmZujbZ5ZlJKlRinJUanmuSSvr1voxXJ7Xxst8xGpkbI22L8pxO9NONequW3ZCntXU+00jOvPzEZQepL4GhfZRg3Z8nUfz34LqJxatV6/mebZiaaOuqePdHz8EhpCz68sl5Nh21hYPfa3TSW6VuEFwXfytiaPsz3j8QpVIvyam06r3Kb3qiu3j1dqMbNDMytlCp5qcKEWukrNOy27Yw+lK3Dhx671yRkmlhaMKFGOrCKsubfGUnxb4sTuauZlW8G1+nsel4c55syMbbDkAxeTAAAsAAAAACwAA662GhNWnGM1ymlJeDOwARyzewqd/J6N/Ujbw3GdSoxitWMVFcopJeCPsALCwAAAAAAAAAAAAQGc+ZmGx8fhY6tVK0K0NlSPJPhJdT9hVGcGjPG4Vtwh5VSSvr0V5yX1qe9d1y9jixdXRxNpXsbdE609k/LseYadSVOV4uUJp74txmny2bUTWHz8yjTSjHGVrLdr6tR+M02XrlDN/DYi/T4ejVvxnCLl+9v9pr2M0UZOqO8adSl+qqyS8JXRdXZjbGNd/vW/CVYvSPlN/8A1z7oUV/wI3KOcmLxHy+JrVF9Fzah+6rL2FrQ0OYBPbPFS6nUgl7IEvgdHeTqNnHCwm1xrOVV+Em17BrDL+KYNvfbo38oiFF5MyPXxMtTD0alV8ejjdL1nuXeyxc2NEDvGrj5K2/yem/ZUqL+UfEs6hhoU1qwjGEfowiorwR2k1c/J21eux0bcdGPj73ThcJClCNOnCMIRVoxgkopckjuAI4kzrvkAAQAAAAAAAAAAAAAAAAAAAAAAAAAAAAAAAAAAAAAAAAAAAAAAAAAAAAAAAAAAAAAAAAAAAAAAAAAAAAAAAAAAAAAAAAAAAAAAAAAAAAAAAA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8870" name="AutoShape 22" descr="data:image/jpeg;base64,/9j/4AAQSkZJRgABAQAAAQABAAD/2wCEAAkGBhEQEBIODxAPDxAWEBAUERAOEhAQEBEVFRIVFhQQEhUXHSYeGBokGRMSHy8iIygpLSwsFSIxNTAqNSYrMCkBCQoKDgwOGA8PGjAkHCQvLDUpKik1KTI1NTQvLDU1NSwsLDQsKSwpLTU1NS01NCkpNSwsNSkwLCkuNSwpLi0sLP/AABEIAMIBAwMBIgACEQEDEQH/xAAcAAEAAgIDAQAAAAAAAAAAAAAABQcEBgEDCAL/xABIEAACAQIBCAUGCQoGAwAAAAAAAQIDEQQFBgcSITFBURNhcYGRFCI0cqGyIzIzQlJik7PBF1NUc4KSorHS4RUWJIPC0SVDRP/EABsBAQEAAwEBAQAAAAAAAAAAAAABAgQFBgMH/8QANhEBAAEDAQQFCwIHAAAAAAAAAAECAwQRBSExYRJBUYGxEyIyQnGRocHR4fAUshUjJDM0U3L/2gAMAwEAAhEDEQA/ALxAAAAAAAAAAAAAAAAAAAAAAAAAAAAAAAAAAAAAAAAAAAAAAAAAAAAAAcXDkByD56Rc0c3A5AAAAAAAAAAAAAAAAAAAAAAAAAAAAAAAAAAAAic485KOBoutXlzUIL49SVvixX47kGVFFVdUU0xrMpHEYmFOLnUlGEErylNqMUubb2I0DODTBRpOVPB03iJLZ0k7xo93zpeztK9zozyxGUJ3qy1KSfmUIN9HG25v6Utu991jnNzMnF47zqUNWlezrVPNprnq8Zd3sMtHprGybVijymVPd1ff84u3KekPKFfY8RKlHb5uHSpLxj5z8SAq4mcneU5yfFylJvxZaKzByVgEp5RxPSStshKXRp236tOHny8T5qZ45Co/I4KNV8HHDU14yqWYbtvMtRuxrMzHbEaR71Wqo/pPuZmYLLmJoO9HEV6XqVJpPtV7Mn89c68NjYUo4fC+TuEpOT1aUdZOKSXmGpldK3M3aNblGnKdJb1kfS7jKTSxCp4mGy+xU6napR2N9qLHzbz6wmOtGnPo6v5mraNTj8XhPdwuefjmE2mnFtNNNNOzTW5p8CaOfk7IsXo1pjozy+j1FcFVZjaUWnHDY+V09kMTLeneyjW6vrePMtRO5i8llYlzGr6Nceye1yAA1QAAAAAAAAAAAAAAAAAAAAAAAAAAYeV8q08LRniK0tWEFd82+EYri27JLrPPucmcVXHV5V6rst1Omm3GnDhFfi+LNs0t5zOrXWCpy+Dpbatt0qr4Pnqprvb5GDo0zRWMruvWV8PRabTV41J71Td+CW19y4mUPV7PsUYePOVd4zHw+ss/MnR9CVPy/KNqeHUdeFOb1FKKs+lqPhDkuPZvZ1aU5yvh8nfAUUtXpdVRqSW74Nf+uPLj2GDpFz2eLqvDUJWwtOVtm6tNP47+qvmrv5W1jJORq+LqdDh6cqs7XaVkor6UpPZFdbDbtY83f6jL7qZ4RHPn7WJUqSk3KTcpN3cpNuTfNt7z5JrLmZ2MwUVPEUdWDaWvCUZwTe6La3PtIUrq27lFynWiYmOQCZy7mnicFGnPERhGNRtQ1Zxneyvttu2MhgUXKbkdKidY5AAKzC0NFue7vHJ2Ilfhhpu2yy+Rb93w5FXn1Cbi1KLcZJppp2aa3NPncktXLxqMm3NFXdPZL1CCBzKzh8uwdOu7KorwqpblOO9rqas+8njB+fXLdVuuaKuMAADABpucec+IoYiVKm4KKjBrWhd7Y3e25Gf52xf0qf2f9wLFBGZuY+dfDwq1LOTc76qstkmls7iTAAAADGx+UKdCDqVZasV3tvklxZpuUc+6sm1QjGnHhKXnT7bbl7QN7BVlXODFSd3iKv7MtVeEbHNHOLFQd1XqPqk9deErgWkDScmZ+STUcTBNfnKatLtcdz7rG44bExqRU4SUotXUluYHaAAAAAGHlfKCw9CriJK6p0pza56sW7d5mGn6Vcb0eTaiTs6k6VPZxTlrSXhBh98e35W7TR2zCkcRXnVqSqTetUnOUpPnKTu/ay1c56v+E5HpYKD+GqpwlJc5edXmvHVXauRoWY2TunyhhqbV4qopyT2pqmnNp/upd5NaXcoupj1R+bSpQSX1p+fJ+Dgu4yexyYi7k2rHqx50x7N0NILf0MRp+S1mrdL0/wAJu1tXUj0fd8fvuVAZ+RsuV8HU6XDVJU5bnazjJcpRexrtLLZz8arJszbpnSXoLOKNN4TEKtq9H0FXX1t1tR/jY828O78Cfy9nvjMbHo69VdHsvTpxVOEmuMrbX3uxAv8ABkiGvszCrxaKornfPYtTTH6Pg/Xn93EqstTTH6Pg/Xn93EqssLsn/Fp7/GQAFdQAAG/6Hcr9HiqmGk7Rq09aK5zp7fcc/AuQ855o4l08fhZxdv8AUUk+yUlGS71Jo9Fowl43blqKL8Vx60eH5DkAEcNW+eXpk/Vp+6iEJvPL0yfq0/dRCBVkZmeh0+2p78ibITMz0On21PfkTYQPmpNRTk3ZJNt8kt7Pogs8sW6eEklvnKMO53b9ia7wNKy7lmWKqubvqK6pxfzY8+1734cCOBm5GwHT16dLg5Xl6q2y9it3hXZk/N/EV1rU6b1eE5NRi+xvf3HTlDJNbDtKtTcL7pbHF9jWwtWnTUUoxSSSsklZJLckYuV8mrEUZ0XZXXmyavqyW6QRVJsWZeVnTrKhJ/B1NiXBT4PvtbvRlfk+n+fh9nL+o7sJmLOnUhU6eD1ZxlbUkr2knb43UFbiAAgAABXmmiT8loLh5Td91Kdv5ssM0bTBhNfJ6n+br05d0lKH/JCG/s6YjKt69rRdFC/8nT/VVvdMXSS75UxPbT+6gc6NcYqWU6Dlulr0++cGo+2y7zv0p4ZwynVk1ZThRnF81qKLfjBmXW9Vw2hv66Pm1EAGTqgf4MB/gyC1NMfo+D9ef3cStclYaNSvRpVJasJ1acZyulqxlNKUrvYrJveWVpj9Hwfrz+7iVWSHK2VGuJERz8ZWt+TXJP6fP7fC/wBI/Jrkn9Pn9vhf6SqbCw0P0V//AHz7oWt+TXJP6fP7fC/0nXlHRhgY4WviaOJrVejpVZJqdGcNaEG0m4x7CrbFp4CDw2bVWXGrGb7q1VU1/DZhrZNu/Y6E+WmdaojTd1q0ydJqtSa3qrTa/fR6aR5tzeo6+Mw0N+tiaKt/uRPSSJLT2/PnW45S5ABHm1b55emT9Wn7qIQm88vTJ+rT91EIFWRmZ6HT7anvyJshMzPQ6fbU9+RNhA1XSBL4GkuDq/yhI2o1vPulfDKX0asH2XUo/igNANhzFX+qf6mf84GvExmnjFTxdNvYpXg/2t38Sj4hW85xTccLWlFuLVOVmm011porb/Eq356t9pU/7LRyng+mo1KN9XXi461r2vxsar+T1/pC+zf9QRrP+I1vz1b7Sp/2d+T8oVXWpJ1arXS07p1JtPz1s3mDUilJpPWSbSe66T2M7snfLUv1tL30FW2AAgAABEZ2ZMeJwWIoJa0pUpai+vHzofxJEucMM6K5oqiqOMPMeExUqVSFWGyUJxnHmnFpr2os3Sngo4rCYbKdBa0FFKTW9U6lnFtdUtj9Y1PSJm+8Jjp2XwVVurTtsS1n50Oq0r9zRsujHLlOvRqZIxVnGUZ9Ens1oyu6lO/NO8l2vkZPZZVfSot5lvf0ePsnj7lZgls583qmBxEqFRNq7dOfCpC71ZdvBrgyJK61FdNymKqZ1iQP8GAwzWppj9Hwfrz+7iVXctappZwU4xjVwdWpqpW11Qmk7WbV2R+VdIeT6tCtSp4BwnOlUhCfR4daspQaUrrbsbT2EhwsKvIx7cWptTx46x1yrkAGTusjJ2BlXrU6FP49ScYR3uzk7XfUt/cWRpUxccNhMLkylsSUZSs/mUlqwuuuTb/ZONGubscNSnlfF+ZFU5ulrLbGCXnVu121V1N80aJnNlyWNxVTEyulKVoRfzILZCPh7WzFyNf1WXGnoW/3fZOaKsl9NlCE3bVowlUd+dtSHtlf9kvM0nRXm88NhOmnG1Wu1N33qmvk11bG5ftG7El5zauRF7InThG787wAEctW+eXpk/Vp+6iEJzPKL8snsfxafD6qIXUfJ+DCpTJ+c+IoU1SpuGqr21oXe1tvbfrMj/O2L50vs/7kHqPk/BjUfJ+DAnP87YvnS+z/ALm2YRPGYFdLbWqU5XaVknd2a70it9R8n4MsvNVf6Oj6r96QRWtajKEnCa1ZRbUk+DW8+U7bVsfBo37OfNbyj4ajZVrecnsVRcLvhLrNExGHnTk4VIyhJb1JWYVt2S8+4qCjiIz1kvlIJNS63HZZnVlvPZVISpUIyWsrOc7LY1tUVz62akZOAydUry1KUHJ8/mrrk9yAxkZGTvlqX62l76OzKmT3Qqyo7ZauqnJJ2bcU3bqu2fOToPpqWx/K0+D+mgLZAAQAAAAAa9ntmssoYZ0lZVY+fRm+ErfFfU1sfc+BQvwuGrfPo1qc+ycJxf8ANM9Nmk5/aP441eUUNWGKiuNlGslujN8JLg+57LWsS7mytoRZ/k3fQn4fZgZMynhcvYXyXE2p4yCumra2sopOtS5xfGP9mVznHmriMBU1K8HqN2hWin0dTsfB9T2kfOFXD1bPXo1oS64ThJe1FhZB0pwqQ8myrSjVg0l0sYKal11aftvHwK7XkruJPSx46VufV7P+forUFrV9G2T8anVyfilTvtUYtVqa6tVtTjt5vZyIGvogx8W9WWGqLg1UlFvucdhdX3o2njVbpq6M9lW5o4Nxhonyi3Zwox63Wjb2Jkpk3QzXk74nEUqUeVFSqyfe9VL2jVnXtHFpjWa47t/grpK+xbXwS49RYmZujbZ5ZlJKlRinJUanmuSSvr1voxXJ7Xxst8xGpkbI22L8pxO9NONequW3ZCntXU+00jOvPzEZQepL4GhfZRg3Z8nUfz34LqJxatV6/mebZiaaOuqePdHz8EhpCz68sl5Nh21hYPfa3TSW6VuEFwXfytiaPsz3j8QpVIvyam06r3Kb3qiu3j1dqMbNDMytlCp5qcKEWukrNOy27Yw+lK3Dhx671yRkmlhaMKFGOrCKsubfGUnxb4sTuauZlW8G1+nsel4c55syMbbDkAxeTAAAsAAAAACwAA662GhNWnGM1ymlJeDOwARyzewqd/J6N/Ujbw3GdSoxitWMVFcopJeCPsALCwAAAAAAAAAAAAQGc+ZmGx8fhY6tVK0K0NlSPJPhJdT9hVGcGjPG4Vtwh5VSSvr0V5yX1qe9d1y9jixdXRxNpXsbdE609k/LseYadSVOV4uUJp74txmny2bUTWHz8yjTSjHGVrLdr6tR+M02XrlDN/DYi/T4ejVvxnCLl+9v9pr2M0UZOqO8adSl+qqyS8JXRdXZjbGNd/vW/CVYvSPlN/8A1z7oUV/wI3KOcmLxHy+JrVF9Fzah+6rL2FrQ0OYBPbPFS6nUgl7IEvgdHeTqNnHCwm1xrOVV+Em17BrDL+KYNvfbo38oiFF5MyPXxMtTD0alV8ejjdL1nuXeyxc2NEDvGrj5K2/yem/ZUqL+UfEs6hhoU1qwjGEfowiorwR2k1c/J21eux0bcdGPj73ThcJClCNOnCMIRVoxgkopckjuAI4kzrvkAAQAAAAAAAAAAAAAAAAAAAAAAAAAAAAAAAAAAAAAAAAAAAAAAAAAAAAAAAAAAAAAAAAAAAAAAAAAAAAAAAAAAAAAAAAAAAAAAAAAAAAAAAAAAAAAAAAAAAAAAAAAAAAAAAAAAAAAAAAAAAAAAAAAAAAAAAAAAAAAAAAAAAAAAAAAAAAAAAAAAAAAAAAAAAAAAAAAAAAAAAAAAAAAf//Z"/>
          <p:cNvSpPr>
            <a:spLocks noChangeAspect="1" noChangeArrowheads="1"/>
          </p:cNvSpPr>
          <p:nvPr/>
        </p:nvSpPr>
        <p:spPr bwMode="auto">
          <a:xfrm>
            <a:off x="155575" y="-1309688"/>
            <a:ext cx="3657600" cy="27432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79878" name="AutoShape 6" descr="data:image/jpeg;base64,/9j/4AAQSkZJRgABAQAAAQABAAD/2wCEAAkGBxQSERUTERQWFRUWGCAWGRgYFxYgGhkgGhscHSQeIB8kICggICYnHiIiIjQjMSk3Li4uJiA4RDQsNzQtMCsBCgoKDg0OGxAQGywkHyQ0LDQvLDYtLCwwMCwvLCw0NCw0LCwsNCw0LCwsLCwsNCwsLCwsLCw0LCwsLCwsLCwsLP/AABEIADQArAMBEQACEQEDEQH/xAAcAAACAgMBAQAAAAAAAAAAAAAABgUHAQMECAL/xAA3EAABAwIEBAUCAwcFAAAAAAABAgMRAAQFEiExBgcTQSJRYXGBI5EUMqEzQlJigqLSFSRDcpL/xAAaAQEAAwEBAQAAAAAAAAAAAAAAAQMEAgUG/8QAMBEAAgICAQIFAQYHAQAAAAAAAQIAAxESBCExEyJBUWFxFDKBkaHBBUJSYrHh8SP/2gAMAwEAAhEDEQA/ALxNIlEc1cIZsnmU2xcSpxKnHJcWZlQg6nzzT8V6/DdrFJf0mHkAKRidfLLhFu/aedulOFKVhCAlahqBKifPdI+DXPLvNTBVk0V7gkyI5hcPDDbhtDDzpStBWAVeJJBjcR8fNWca3xVJYdpxcmh6GPHJfGri4buEPrU4looyKWSVePPmGY6mIB+ayc6tFKlfXMv4zlgcyy6wzTCkTE0iZpEKRCkQpEJpEKRCkQpEKRCkQmkQpEKRMTSJk0iedeZ2I9fEniCCluGhH8g1/ukV7fETWofM829svGThTmFb4fZIY6Lq3RKlaJAzKObc6xrvFUXcV7X2yMS1L1RcYnK9wziOMPC6dDbTa0jIrOFJCOwSEkk+sxr9qkXU8ddR1Mg1vadjHu5UxgOHeAZzMCfzOuKG5+B8AVkG/Jt6/wDBNB1pTpEThm+vsZuihy6cabSM6+icmUTACff1nvvWu1a+OmQoJ+ZnQva3Uz55gMvYZcMptr27VnQVnqOlREGPICD7VPHK3IdlEXZrIwTGNy8cvsGTeu3DzDjCXJ6KgkOFJyjOIk7diIk71RqK79AAQcd5bsWr2JxEfhTFsRuLtpDNwtS9T9RaigADUqE6geXnFa7kqRCSJnqexmwDJrmDhl/ZoQ+7fuOZ19OEKWiDBVoAYjSquM9VhKhP3llyuoyWmzl/iuKXiXbdm4AQgAqecBUtGaQEpPeYJ1mIqOSlNZDEfhFLWNkAyG43avbG4Da751wrT1JS44I1IgiYG1W8c12rkKB+E4t3Q/eli8KcVLRg34y7JWpGYA6ArhUJHuTpWG6gG/RJpSz/AM9jEzA8Xv8AGbvpG4Uw1GdYZ8IQkeXeSTEk1rsrq46Zxk/MoR3tbGcCbeYlo7ha7c217dqLgWSHHsxGQogjQDXN3HaueMy3A7KPyk3A141JkxwRhj+I234i4v7tMlSYQpCR4TvJSdI9N6qvdan1VBLKgXXJJlcp4gvHFdNq5uFZ1ZUDOrMqTCe+hMit5qrAyVEy+I5OATHPj3CcTa6Ln4i4fU4FZ0sJcCGiMsAZN5kwT5Vl49lLZGoEvuWwYIJmMU5g3dras20/7rJLy1jxNz+VMfx5YJJ2008icVHYt6ekhr2VQPWSvCPC1zfMJur2+u0lzVCWnMvh7E6Ea+UVVdelbaIo/Kd11s42YmKOK49eYZfOss3TjqWlDR4lQUIBhU+8aR8VqSqu6sMVxn2lDWNWxAMvTC7wPsNugR1EJXHlmAMV47LqxE3g5GZtvroNNLcVshJWfZImijJxJJwJ5dtWV3T6UE/UfcAJ/mcVqfuSa+hJCL9J5Y8zSyOcHCeTLeMJhAAbdA/dgAJV7R4T/T615/Cvz5G/CaeRX/MJ88m+KcizZPK8KvEyT2VqSn2O49Z86nm05G4H1jjWfymfPPW6UX7Zr91Lalx5lSo/QJ/U0/h6jVjI5R6gTHLDhV562XcN3bttnXlhsJOcI7mfJRUKcu5Q+pUHEmis42zidnEnB9uX0JvsVWXlAJQHEpKoJgD0E1zVe+ua06Tp6lJ8zdZs5i2yMOwhmybVm6jkSdCQklalR7wPmo4xNtxsMi4BKwonDyMw/M9cPkaISltJjuskmPYAfcV3z2wAs54q9zNfPK/zXDDAP7NClnfdwjftsnT3NT/D1wpaOUeoEauTOHdLD+oR4nnCvbsPCPjSfk1n5z7WY9pdxxhPrKw5l4l1sSfUDKWz0h/QIP8AdNehxU1qEyXts5lq32AtJwMW9wotpQylalRqlQ8W3fxaR3rzVsY8jZRnrNhQeFqYlcusLxG1i7t7VD6H24gvISYmQdTp9vtWvkvU/kZsY+JRSrr5gM5kninBGIYncB69LVugDKEJVnUhM7CNCT5z8VWnJqpTVOs6ap7Gy3SNnELTeG4Q6hnwpQ2UJncqXpJ9STNZqybrgTLmxXX0lUcqMO62JNEjRoFw6aaCBPya9LmPrUfmY+OuX+k9B14s9GeV7u4XdPqXu4+uY9VnQfqBX0SgIvwJ5LEs3WeoLZpLDKUTCGkBMmNAgRJ+BXzxOxzPV7CeZsSuF3t24tCSpb7pKE9/EYSn4ED4r31ArQD0E8tju31npjDbUMsttAyG0JRMb5QBNeAzZJM9MDAxFPizCMTuuqy29bN269BovqFMahRgjfyj3rTS9KYJBJ/SVurt0B6RTw3ldfWzyHmX7fO2ZTmC42I2y1pfm1uCrAyleOynIMs/D7Z1y3Ld/wBJa1ZkrDYUGyk9tTO1eexUNlMzUASPNKK434Sdw18KRmLJVmadG6SDIBPZQPfvXsUXrcuD39ZgtqNZyO0Zrl22x1porfTb3zSchC/yuDeRsDrJ01EmRtWcB+MT0yplp1uHfBkvw1w9jNi10WHLJbclQ6heOWd4hI0O/eq7bePY2WBzO0S1BgYm/COXbhufxmIPi4fkLSkAhGYbSdNAYgAAVy/KGulYwJK0HOzHJkfxNwRimIKQq5etfpghKUdQJGaJOoJ1gd+1d08mmoEKD1nNlTv3MlOCuF7+waebDlsQoFaNHD9QhIGY6eGBtvVd91VpBwf9Tqqt0BGYv43y2xG7eU++/bqWrTQrAAGwAy6AVfXy6a11UGVvx3Y5JjZhWE4nb2Kbdty16qFBKFFLmUNx381ZvSIrLY9L2bEHH7y5VcLgHrEd3lJeqUVKeYUpRKiSVySTJJ8Hc1sHOrHYGZzxnPrJDiDGn8Qb/wBLSUO3Rc+qtoKSwlKDMSqTodyBE6a1XXWtR8U9B6e8sdi48Md5wN8scUSMqbhpIGwD74H2CKs+2UE/d/QTgcez3/zFnEri/wANuChb7iHUiZDhUkg7HWQQfIj3FXqtNq5A6Sol62xmWTxHw/iuIspQty2baVlXkAcCpgGFEg7HsP1rDVbRUcgHM1WJY4xmcPDHAmJWDinLd20lachzh1QiZ2AB/WuruTTaMMDOa6XQ5zLVrzpqlUY9ylX1i7YPIQM2dKFyMhmfCoA6A7CK9KvnDGLBMjcbrlTJTF8Hxu6Z6Drtm2hWiy2Xcyh5GU7egj7VWj8ZDsAT+U7ZbWGMidvBfLpmxWHlq6zw0SoiEo/6pnf1NcX8treg6CTVQE6x3issvmaRCkQpE03Vqh1JQ4hK0K0KVAEH3B0qQSDkSCAekW1cusNO9qj/ANOf5Vf9qu/qlYpQekaEJAAA0A0FZ5bM0iBNImEqB1GopE+qRMUiYCxJAIkb+lIlTYZw/fYTfOPMW/4plzMnwqGfKTmEzsQdPI16L2131gMcETIqNW5IGQY0OcW3axDOF3Gfb6ikJSD6mSYrP4FY7uJcXb0WQ+EcCuOXJvsXcbUuQoNJPgTG2YnSB/Dt6mrbOSAnh1CVrSS2zyxLe7Q5ORaVxvlUDE+1YSCO805Bm+kQpEKRCkQpEKRCkQpEKRCkQpE5cTcQllxTurYQorHmkAyPtUqCSAJB7Sq+TmEC4L92+nMErCWkyqEKErVAntKQPmvR5z64RZl442yxk/zZx42zKG1NpcbflJSHFpcOWCYyjbYHXcjSqOHVu2faWXvqMe80XnEL2HvWmH29u2vO2mE9ReZJP5gTEbzr5V0tS2q1jGQXKEIBNthxleuXrtkLZhTjY1UHV5E7GScpJGoERvUNx6wgfY4PxJFrFiuO0+eGuP3rq1u3yy0g2wSoErXkXIUSJgmRlHvmG1LeKqMoz3hLiwJx2i5bYwpnDbnEGGwy7cvFBUXlqO58SARuFqVp5CrzXtaKmOQPiVB8VlwO867XjJ/DLJkXQ/EPPp6reZ1wqCSZlwqGg1ASBvrtGvJ463WHXoB8SfFNaDbqTJSz5lgXRZe6DjYbLhdt1qUlMCY1Any+RVZ4fkyMg+xnfjebBmHONbl+xfu027KLZIUhPUcJcUdpAylJhXY+o9afZ0SwJk5jxSULY6Tp5M4QGbDqEQp9WeY1yp8KdfLc/JqOc+1mPaTx1wmfeP8AWOXwpEKRCkQpEKRCkQpEKRCkQpEVOPgpbQYzqSh0KC8uWSBl7kGN60cYDbb2ldvUYipYsrZtTaNPOIaIVJAbzeLU65PWtL4Z9yOsqUYXUTlusBQTbjO5FqB0k/TjQhckZdZMT5wK6Ww4P93eDWOnxO9q0K74Xq3FqeCVASG8ohCogZa5PSvQdox59vWacLwvoqunUOOZ7hJC1Hpz41ax4dN/0FTY2dV9BIVcZI9ZzWuEBq0cs0OOBpxWZf7PMdu+XaABUs+1gcjqJAXC6jtNnEWCoOENNlS8rLpyxkEyCPFCdTqdd9aiuwi8n3EOgNeJ98R2QVbWd+VK6zISlOiMkJMiU5e1Kzh2r9DOmXOG9pOYRhn460fcuXnlm4RlKc4CGwD/AMaIyg6bkE1TY3hOqqB0nQGynMUsPw8v2SrRbrgZac0SnpjNJJ8Ry6wdRWpjrZuB1lQXZNTLQ4Tby2jSBsgZBoBonQbACvNt6uTNSfdk1Vc6hSIUiFIhSIUif//Z"/>
          <p:cNvSpPr>
            <a:spLocks noChangeAspect="1" noChangeArrowheads="1"/>
          </p:cNvSpPr>
          <p:nvPr/>
        </p:nvSpPr>
        <p:spPr bwMode="auto">
          <a:xfrm>
            <a:off x="155575" y="-296863"/>
            <a:ext cx="2047875" cy="628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" y="1428750"/>
            <a:ext cx="78581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ZA" dirty="0">
              <a:latin typeface="+mn-lt"/>
              <a:ea typeface="ＭＳ Ｐゴシック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1371600"/>
            <a:ext cx="4953000" cy="34778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latin typeface="Palatino Linotype" pitchFamily="18" charset="0"/>
              </a:rPr>
              <a:t>Great corporate governance not negotiable</a:t>
            </a:r>
          </a:p>
          <a:p>
            <a:pPr marL="723900" lvl="1" indent="-368300">
              <a:lnSpc>
                <a:spcPct val="150000"/>
              </a:lnSpc>
              <a:buFont typeface="Arial" pitchFamily="34" charset="0"/>
              <a:buChar char="•"/>
            </a:pPr>
            <a:r>
              <a:rPr lang="en-ZA" sz="2200" dirty="0" smtClean="0">
                <a:latin typeface="Palatino Linotype" pitchFamily="18" charset="0"/>
              </a:rPr>
              <a:t>Integrity</a:t>
            </a:r>
          </a:p>
          <a:p>
            <a:pPr marL="723900" lvl="1" indent="-368300">
              <a:lnSpc>
                <a:spcPct val="150000"/>
              </a:lnSpc>
              <a:buFont typeface="Arial" pitchFamily="34" charset="0"/>
              <a:buChar char="•"/>
            </a:pPr>
            <a:r>
              <a:rPr lang="en-ZA" sz="2200" dirty="0" smtClean="0">
                <a:latin typeface="Palatino Linotype" pitchFamily="18" charset="0"/>
              </a:rPr>
              <a:t>Transparency</a:t>
            </a:r>
          </a:p>
          <a:p>
            <a:pPr marL="723900" lvl="1" indent="-368300">
              <a:lnSpc>
                <a:spcPct val="150000"/>
              </a:lnSpc>
              <a:buFont typeface="Arial" pitchFamily="34" charset="0"/>
              <a:buChar char="•"/>
            </a:pPr>
            <a:r>
              <a:rPr lang="en-ZA" sz="2200" dirty="0" smtClean="0">
                <a:latin typeface="Palatino Linotype" pitchFamily="18" charset="0"/>
              </a:rPr>
              <a:t>Good, timely information</a:t>
            </a:r>
          </a:p>
          <a:p>
            <a:pPr marL="723900" lvl="1" indent="-368300">
              <a:lnSpc>
                <a:spcPct val="150000"/>
              </a:lnSpc>
              <a:buFont typeface="Arial" pitchFamily="34" charset="0"/>
              <a:buChar char="•"/>
            </a:pPr>
            <a:r>
              <a:rPr lang="en-ZA" sz="2200" dirty="0" smtClean="0">
                <a:latin typeface="Palatino Linotype" pitchFamily="18" charset="0"/>
              </a:rPr>
              <a:t>Trust</a:t>
            </a:r>
          </a:p>
          <a:p>
            <a:pPr lvl="1">
              <a:buFont typeface="Wingdings" pitchFamily="2" charset="2"/>
              <a:buChar char="§"/>
            </a:pPr>
            <a:endParaRPr lang="en-ZA" sz="2200" b="1" dirty="0" smtClean="0">
              <a:latin typeface="Palatino Linotyp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43600" y="1600200"/>
            <a:ext cx="25146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smtClean="0"/>
              <a:t>Low barriers to entry</a:t>
            </a:r>
            <a:endParaRPr lang="en-ZA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791200" y="3733800"/>
            <a:ext cx="1981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1200" b="1" dirty="0" smtClean="0"/>
              <a:t>High barriers to entry</a:t>
            </a:r>
            <a:endParaRPr lang="en-ZA" sz="1200" b="1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1295400"/>
            <a:ext cx="2895600" cy="198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429000"/>
            <a:ext cx="2895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dirty="0" smtClean="0">
                <a:solidFill>
                  <a:schemeClr val="bg1"/>
                </a:solidFill>
              </a:rPr>
              <a:t>Investing for good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057400"/>
            <a:ext cx="6477000" cy="3200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6000" dirty="0" smtClean="0">
                <a:latin typeface="Palatino Linotype" pitchFamily="18" charset="0"/>
              </a:rPr>
              <a:t>Thank You</a:t>
            </a:r>
            <a:br>
              <a:rPr lang="en-US" sz="6000" dirty="0" smtClean="0">
                <a:latin typeface="Palatino Linotype" pitchFamily="18" charset="0"/>
              </a:rPr>
            </a:br>
            <a:r>
              <a:rPr lang="en-US" sz="6000" dirty="0" smtClean="0">
                <a:latin typeface="Palatino Linotype" pitchFamily="18" charset="0"/>
              </a:rPr>
              <a:t/>
            </a:r>
            <a:br>
              <a:rPr lang="en-US" sz="6000" dirty="0" smtClean="0">
                <a:latin typeface="Palatino Linotype" pitchFamily="18" charset="0"/>
              </a:rPr>
            </a:br>
            <a:r>
              <a:rPr lang="en-US" sz="6000" dirty="0" smtClean="0">
                <a:latin typeface="Palatino Linotype" pitchFamily="18" charset="0"/>
              </a:rPr>
              <a:t>Questions?</a:t>
            </a:r>
            <a:endParaRPr lang="en-US" sz="6000" dirty="0">
              <a:latin typeface="Palatino Linotype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4" name="Picture 3" descr="PSG background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6" name="Picture 5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340071" y="1556792"/>
            <a:ext cx="4159921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5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80639" y="1219200"/>
            <a:ext cx="8863361" cy="4608512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en-US" sz="2000" b="1" dirty="0" smtClean="0"/>
              <a:t>3 AUGUST 1995</a:t>
            </a:r>
          </a:p>
          <a:p>
            <a:pPr>
              <a:defRPr/>
            </a:pPr>
            <a:r>
              <a:rPr lang="en-US" sz="2000" dirty="0" smtClean="0"/>
              <a:t>I was fired</a:t>
            </a:r>
          </a:p>
          <a:p>
            <a:pPr>
              <a:defRPr/>
            </a:pPr>
            <a:r>
              <a:rPr lang="en-US" sz="2000" dirty="0" smtClean="0"/>
              <a:t>Lost my company and my friends</a:t>
            </a:r>
          </a:p>
          <a:p>
            <a:pPr>
              <a:defRPr/>
            </a:pPr>
            <a:r>
              <a:rPr lang="en-US" sz="2000" dirty="0" smtClean="0"/>
              <a:t>48 years old and unemployed</a:t>
            </a:r>
          </a:p>
          <a:p>
            <a:pPr>
              <a:defRPr/>
            </a:pPr>
            <a:r>
              <a:rPr lang="en-US" sz="2000" dirty="0" smtClean="0"/>
              <a:t>I lost my confidence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900" u="sng" dirty="0" smtClean="0"/>
          </a:p>
          <a:p>
            <a:pPr>
              <a:buNone/>
              <a:defRPr/>
            </a:pPr>
            <a:r>
              <a:rPr lang="en-US" sz="2000" b="1" dirty="0" smtClean="0"/>
              <a:t>IN THE DAYS AFTER 3 AUGUST 1995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900" dirty="0" smtClean="0"/>
          </a:p>
          <a:p>
            <a:pPr>
              <a:defRPr/>
            </a:pPr>
            <a:r>
              <a:rPr lang="en-US" sz="2000" dirty="0" smtClean="0"/>
              <a:t>Kept the incident a secret</a:t>
            </a:r>
          </a:p>
          <a:p>
            <a:pPr>
              <a:defRPr/>
            </a:pPr>
            <a:r>
              <a:rPr lang="en-US" sz="2000" dirty="0" smtClean="0"/>
              <a:t>Only told my wife, Dana</a:t>
            </a:r>
          </a:p>
          <a:p>
            <a:pPr>
              <a:defRPr/>
            </a:pPr>
            <a:r>
              <a:rPr lang="en-US" sz="2000" dirty="0" smtClean="0"/>
              <a:t>Could not tell my children, mom and sisters the full story</a:t>
            </a:r>
          </a:p>
          <a:p>
            <a:pPr>
              <a:defRPr/>
            </a:pPr>
            <a:r>
              <a:rPr lang="en-US" sz="2000" dirty="0" smtClean="0"/>
              <a:t>I was confused and could not think properly</a:t>
            </a:r>
          </a:p>
          <a:p>
            <a:pPr>
              <a:defRPr/>
            </a:pPr>
            <a:r>
              <a:rPr lang="en-US" sz="2000" dirty="0" smtClean="0"/>
              <a:t>Then I realised that my future is in my hands and only in my hands</a:t>
            </a:r>
          </a:p>
          <a:p>
            <a:pPr>
              <a:defRPr/>
            </a:pPr>
            <a:r>
              <a:rPr lang="en-US" sz="2000" dirty="0" smtClean="0"/>
              <a:t>I have to lift my head</a:t>
            </a: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dirty="0" smtClean="0"/>
          </a:p>
          <a:p>
            <a:pPr>
              <a:buNone/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i="1" dirty="0" smtClean="0"/>
          </a:p>
          <a:p>
            <a:pPr lvl="1">
              <a:defRPr/>
            </a:pPr>
            <a:endParaRPr lang="en-US" sz="2000" dirty="0" smtClean="0"/>
          </a:p>
          <a:p>
            <a:pPr lvl="1">
              <a:defRPr/>
            </a:pPr>
            <a:endParaRPr lang="en-US" sz="2000" dirty="0" smtClean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371600"/>
            <a:ext cx="3826768" cy="2904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dirty="0" smtClean="0">
                <a:solidFill>
                  <a:schemeClr val="bg1"/>
                </a:solidFill>
              </a:rPr>
              <a:t>The PSG story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6" name="Picture 5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340071" y="1556792"/>
            <a:ext cx="4159921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5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63871" y="1981200"/>
            <a:ext cx="5146329" cy="46085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200" dirty="0" smtClean="0"/>
              <a:t>Listed company or big stake in it (control)</a:t>
            </a:r>
          </a:p>
          <a:p>
            <a:pPr>
              <a:defRPr/>
            </a:pPr>
            <a:r>
              <a:rPr lang="en-US" sz="2200" dirty="0" smtClean="0"/>
              <a:t>Financial services sector focus</a:t>
            </a:r>
          </a:p>
          <a:p>
            <a:pPr>
              <a:defRPr/>
            </a:pPr>
            <a:r>
              <a:rPr lang="en-US" sz="2200" dirty="0" smtClean="0"/>
              <a:t>Raise Capital for strong base</a:t>
            </a:r>
          </a:p>
          <a:p>
            <a:pPr>
              <a:defRPr/>
            </a:pPr>
            <a:r>
              <a:rPr lang="en-US" sz="2200" dirty="0" smtClean="0"/>
              <a:t>Management style – decentralised and delegated</a:t>
            </a:r>
          </a:p>
          <a:p>
            <a:pPr>
              <a:defRPr/>
            </a:pPr>
            <a:r>
              <a:rPr lang="en-US" sz="2200" dirty="0" smtClean="0"/>
              <a:t>Smart people</a:t>
            </a:r>
          </a:p>
          <a:p>
            <a:pPr>
              <a:defRPr/>
            </a:pPr>
            <a:r>
              <a:rPr lang="en-US" sz="2200" dirty="0" smtClean="0"/>
              <a:t>Move to Stellenbosch</a:t>
            </a:r>
          </a:p>
          <a:p>
            <a:pPr>
              <a:defRPr/>
            </a:pPr>
            <a:r>
              <a:rPr lang="en-US" sz="2200" dirty="0" smtClean="0"/>
              <a:t>Small head office, relaxed environment</a:t>
            </a:r>
          </a:p>
          <a:p>
            <a:pPr>
              <a:defRPr/>
            </a:pPr>
            <a:r>
              <a:rPr lang="en-US" sz="2200" dirty="0" smtClean="0"/>
              <a:t>Think more and do less</a:t>
            </a:r>
          </a:p>
          <a:p>
            <a:pPr>
              <a:defRPr/>
            </a:pPr>
            <a:endParaRPr lang="en-US" sz="2200" dirty="0" smtClean="0"/>
          </a:p>
          <a:p>
            <a:pPr>
              <a:defRPr/>
            </a:pPr>
            <a:endParaRPr lang="en-US" sz="2200" dirty="0" smtClean="0"/>
          </a:p>
          <a:p>
            <a:pPr>
              <a:defRPr/>
            </a:pPr>
            <a:endParaRPr lang="en-US" sz="2200" dirty="0" smtClean="0"/>
          </a:p>
          <a:p>
            <a:pPr>
              <a:buNone/>
              <a:defRPr/>
            </a:pPr>
            <a:endParaRPr lang="en-US" sz="22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sz="2200" dirty="0" smtClean="0"/>
          </a:p>
          <a:p>
            <a:pPr>
              <a:defRPr/>
            </a:pPr>
            <a:endParaRPr lang="en-US" sz="2200" i="1" dirty="0" smtClean="0"/>
          </a:p>
          <a:p>
            <a:pPr lvl="1">
              <a:defRPr/>
            </a:pPr>
            <a:endParaRPr lang="en-US" sz="2200" dirty="0" smtClean="0"/>
          </a:p>
          <a:p>
            <a:pPr lvl="1">
              <a:defRPr/>
            </a:pPr>
            <a:endParaRPr lang="en-US" sz="2200" dirty="0" smtClean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5257800" y="5105400"/>
            <a:ext cx="3737843" cy="87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ct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ＭＳ Ｐゴシック" pitchFamily="-65" charset="-128"/>
                <a:cs typeface="ＭＳ Ｐゴシック"/>
              </a:rPr>
              <a:t>“Whatever the mind can conceive and believe it can achieve”</a:t>
            </a:r>
            <a:r>
              <a:rPr kumimoji="0" lang="en-US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ＭＳ Ｐゴシック" pitchFamily="-65" charset="-128"/>
                <a:cs typeface="ＭＳ Ｐゴシック"/>
              </a:rPr>
              <a:t> </a:t>
            </a:r>
            <a:r>
              <a:rPr kumimoji="0" lang="en-US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ＭＳ Ｐゴシック" pitchFamily="-65" charset="-128"/>
                <a:cs typeface="ＭＳ Ｐゴシック"/>
              </a:rPr>
              <a:t>–</a:t>
            </a:r>
            <a:r>
              <a:rPr kumimoji="0" lang="en-US" b="1" i="0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ＭＳ Ｐゴシック" pitchFamily="-65" charset="-128"/>
                <a:cs typeface="ＭＳ Ｐゴシック"/>
              </a:rPr>
              <a:t> Napoleon Hill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latino Linotype" pitchFamily="18" charset="0"/>
              <a:ea typeface="ＭＳ Ｐゴシック" pitchFamily="-65" charset="-128"/>
              <a:cs typeface="ＭＳ Ｐゴシック"/>
            </a:endParaRPr>
          </a:p>
        </p:txBody>
      </p:sp>
      <p:pic>
        <p:nvPicPr>
          <p:cNvPr id="16" name="irc_mi" descr="http://www.cshughes.com/wp-content/uploads/2010/12/napoleon-hil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057400"/>
            <a:ext cx="24765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dirty="0" smtClean="0">
                <a:solidFill>
                  <a:schemeClr val="bg1"/>
                </a:solidFill>
              </a:rPr>
              <a:t>The PSG story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11211" y="914400"/>
            <a:ext cx="8321578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My dream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5584" y="2590800"/>
            <a:ext cx="3876016" cy="22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6" name="Picture 5" descr="PSG background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340071" y="1556792"/>
            <a:ext cx="4159921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5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63871" y="1979612"/>
            <a:ext cx="4917729" cy="23227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500" dirty="0" smtClean="0"/>
              <a:t>Market cap of R7m (51% = R3.5m)</a:t>
            </a:r>
          </a:p>
          <a:p>
            <a:pPr>
              <a:lnSpc>
                <a:spcPct val="150000"/>
              </a:lnSpc>
              <a:defRPr/>
            </a:pPr>
            <a:r>
              <a:rPr lang="en-US" sz="2500" dirty="0" smtClean="0"/>
              <a:t>Management as partners</a:t>
            </a:r>
          </a:p>
          <a:p>
            <a:pPr>
              <a:lnSpc>
                <a:spcPct val="150000"/>
              </a:lnSpc>
              <a:defRPr/>
            </a:pPr>
            <a:r>
              <a:rPr lang="en-US" sz="2500" dirty="0" smtClean="0"/>
              <a:t>Raise capital</a:t>
            </a:r>
          </a:p>
          <a:p>
            <a:pPr>
              <a:lnSpc>
                <a:spcPct val="150000"/>
              </a:lnSpc>
              <a:defRPr/>
            </a:pPr>
            <a:r>
              <a:rPr lang="en-US" sz="2500" dirty="0" smtClean="0"/>
              <a:t>PAG personnel placements moves into stockbroking and investment services</a:t>
            </a:r>
          </a:p>
          <a:p>
            <a:pPr>
              <a:lnSpc>
                <a:spcPct val="150000"/>
              </a:lnSpc>
              <a:defRPr/>
            </a:pPr>
            <a:endParaRPr lang="en-US" dirty="0" smtClean="0"/>
          </a:p>
          <a:p>
            <a:pPr>
              <a:lnSpc>
                <a:spcPct val="150000"/>
              </a:lnSpc>
              <a:defRPr/>
            </a:pPr>
            <a:endParaRPr lang="en-US" dirty="0" smtClean="0"/>
          </a:p>
          <a:p>
            <a:pPr>
              <a:lnSpc>
                <a:spcPct val="150000"/>
              </a:lnSpc>
              <a:defRPr/>
            </a:pPr>
            <a:endParaRPr lang="en-US" dirty="0" smtClean="0"/>
          </a:p>
          <a:p>
            <a:pPr>
              <a:lnSpc>
                <a:spcPct val="150000"/>
              </a:lnSpc>
              <a:buNone/>
              <a:defRPr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defRPr/>
            </a:pPr>
            <a:endParaRPr lang="en-US" dirty="0" smtClean="0"/>
          </a:p>
          <a:p>
            <a:pPr>
              <a:lnSpc>
                <a:spcPct val="150000"/>
              </a:lnSpc>
              <a:defRPr/>
            </a:pPr>
            <a:endParaRPr lang="en-US" sz="2500" i="1" dirty="0" smtClean="0"/>
          </a:p>
          <a:p>
            <a:pPr lvl="1">
              <a:lnSpc>
                <a:spcPct val="150000"/>
              </a:lnSpc>
              <a:defRPr/>
            </a:pPr>
            <a:endParaRPr lang="en-US" dirty="0" smtClean="0"/>
          </a:p>
          <a:p>
            <a:pPr lvl="1">
              <a:lnSpc>
                <a:spcPct val="150000"/>
              </a:lnSpc>
              <a:defRPr/>
            </a:pPr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915629" y="5334000"/>
            <a:ext cx="822837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ZA" sz="2500" b="1" i="1" dirty="0" smtClean="0">
                <a:solidFill>
                  <a:srgbClr val="FF0000"/>
                </a:solidFill>
                <a:latin typeface="+mj-lt"/>
              </a:rPr>
              <a:t>A PLAN (DREAM) COMES TOGETHER</a:t>
            </a:r>
            <a:endParaRPr lang="en-ZA" sz="25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0071" y="1276290"/>
            <a:ext cx="8228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  <a:defRPr/>
            </a:pPr>
            <a:r>
              <a:rPr lang="en-US" sz="4000" dirty="0" smtClean="0">
                <a:latin typeface="+mj-lt"/>
              </a:rPr>
              <a:t>25/11/1995 – bought control of PAG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dirty="0" smtClean="0">
                <a:solidFill>
                  <a:schemeClr val="bg1"/>
                </a:solidFill>
              </a:rPr>
              <a:t>The PSG story</a:t>
            </a:r>
            <a:endParaRPr lang="en-US" sz="5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6" name="Picture 5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340071" y="1556792"/>
            <a:ext cx="4159921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5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610600" cy="45243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500" dirty="0" smtClean="0"/>
              <a:t>Read / Think / Scheme</a:t>
            </a:r>
          </a:p>
          <a:p>
            <a:pPr>
              <a:lnSpc>
                <a:spcPct val="150000"/>
              </a:lnSpc>
            </a:pPr>
            <a:r>
              <a:rPr lang="en-US" sz="2500" dirty="0" smtClean="0"/>
              <a:t>Challenge sounding boards</a:t>
            </a:r>
          </a:p>
          <a:p>
            <a:pPr>
              <a:lnSpc>
                <a:spcPct val="150000"/>
              </a:lnSpc>
            </a:pPr>
            <a:r>
              <a:rPr lang="en-US" sz="2500" dirty="0" smtClean="0"/>
              <a:t>Warren Buffet (summarized &amp; typed)</a:t>
            </a:r>
          </a:p>
          <a:p>
            <a:pPr>
              <a:lnSpc>
                <a:spcPct val="150000"/>
              </a:lnSpc>
            </a:pPr>
            <a:r>
              <a:rPr lang="en-US" sz="2500" dirty="0" smtClean="0"/>
              <a:t>My own writings and philosophies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Charter for extraordinary achievement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Ultimate empowerment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Investment </a:t>
            </a:r>
            <a:r>
              <a:rPr lang="en-US" sz="2000" dirty="0" smtClean="0"/>
              <a:t>philosophies</a:t>
            </a:r>
            <a:endParaRPr lang="en-US" sz="2000" dirty="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None/>
            </a:pP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 smtClean="0">
                <a:solidFill>
                  <a:schemeClr val="bg1"/>
                </a:solidFill>
              </a:rPr>
              <a:t>The PSG story – business philosophies</a:t>
            </a:r>
            <a:endParaRPr lang="en-US" sz="4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6" name="Picture 5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340071" y="1556792"/>
            <a:ext cx="4159921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5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14282" y="838200"/>
            <a:ext cx="86439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Charter for extraordinary achievement</a:t>
            </a:r>
            <a:endParaRPr kumimoji="0" lang="en-US" sz="35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57175" y="1600200"/>
            <a:ext cx="7743825" cy="45243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500" dirty="0" smtClean="0"/>
              <a:t>Vision (DREAM)</a:t>
            </a:r>
          </a:p>
          <a:p>
            <a:pPr>
              <a:lnSpc>
                <a:spcPct val="150000"/>
              </a:lnSpc>
            </a:pPr>
            <a:r>
              <a:rPr lang="en-US" sz="2500" dirty="0" smtClean="0"/>
              <a:t>Goals &amp; strategy</a:t>
            </a:r>
          </a:p>
          <a:p>
            <a:pPr>
              <a:lnSpc>
                <a:spcPct val="150000"/>
              </a:lnSpc>
            </a:pPr>
            <a:r>
              <a:rPr lang="en-US" sz="2500" dirty="0" smtClean="0"/>
              <a:t>Team and participation</a:t>
            </a:r>
          </a:p>
          <a:p>
            <a:pPr>
              <a:lnSpc>
                <a:spcPct val="150000"/>
              </a:lnSpc>
            </a:pPr>
            <a:r>
              <a:rPr lang="en-US" sz="2500" dirty="0" smtClean="0"/>
              <a:t>Positive and faith</a:t>
            </a:r>
          </a:p>
          <a:p>
            <a:pPr>
              <a:lnSpc>
                <a:spcPct val="150000"/>
              </a:lnSpc>
            </a:pPr>
            <a:r>
              <a:rPr lang="en-US" sz="2500" dirty="0" smtClean="0"/>
              <a:t>Corporate governance</a:t>
            </a:r>
          </a:p>
          <a:p>
            <a:pPr>
              <a:lnSpc>
                <a:spcPct val="150000"/>
              </a:lnSpc>
            </a:pPr>
            <a:r>
              <a:rPr lang="en-US" sz="2500" dirty="0" smtClean="0"/>
              <a:t>Assertiveness and decisiveness</a:t>
            </a:r>
          </a:p>
          <a:p>
            <a:pPr>
              <a:lnSpc>
                <a:spcPct val="150000"/>
              </a:lnSpc>
            </a:pPr>
            <a:r>
              <a:rPr lang="en-US" sz="2500" dirty="0" smtClean="0"/>
              <a:t>Communicate!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 smtClean="0">
                <a:solidFill>
                  <a:schemeClr val="bg1"/>
                </a:solidFill>
              </a:rPr>
              <a:t>The PSG story – business philosophies</a:t>
            </a:r>
            <a:endParaRPr lang="en-US" sz="4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/>
          <p:nvPr/>
        </p:nvGrpSpPr>
        <p:grpSpPr>
          <a:xfrm>
            <a:off x="0" y="6103918"/>
            <a:ext cx="9144000" cy="754082"/>
            <a:chOff x="0" y="6103918"/>
            <a:chExt cx="9144000" cy="754082"/>
          </a:xfrm>
        </p:grpSpPr>
        <p:pic>
          <p:nvPicPr>
            <p:cNvPr id="6" name="Picture 5" descr="PSG background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0" y="6103918"/>
              <a:ext cx="9144000" cy="7540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57421" y="6196060"/>
              <a:ext cx="741228" cy="569575"/>
            </a:xfrm>
            <a:prstGeom prst="rect">
              <a:avLst/>
            </a:prstGeom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340071" y="1556792"/>
            <a:ext cx="4159921" cy="41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5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0AB7-138A-41CB-8000-6CA28D6EFF4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Slide Number Placeholder 11"/>
          <p:cNvSpPr txBox="1">
            <a:spLocks/>
          </p:cNvSpPr>
          <p:nvPr/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0A72-ABD5-2149-8781-18B0E77C1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57200" y="1295400"/>
            <a:ext cx="8321578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Ultimate empowerment</a:t>
            </a:r>
          </a:p>
          <a:p>
            <a:pPr algn="ctr">
              <a:spcBef>
                <a:spcPct val="0"/>
              </a:spcBef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“Choose competent people, place them in key positions and trust their judgement implicitly” - Conrad Hilton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63871" y="2286000"/>
            <a:ext cx="7889529" cy="33528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  <a:defRPr/>
            </a:pPr>
            <a:r>
              <a:rPr lang="en-US" sz="2900" dirty="0" smtClean="0"/>
              <a:t>Owner-managed company</a:t>
            </a:r>
          </a:p>
          <a:p>
            <a:pPr>
              <a:lnSpc>
                <a:spcPct val="160000"/>
              </a:lnSpc>
              <a:defRPr/>
            </a:pPr>
            <a:r>
              <a:rPr lang="en-US" sz="2900" dirty="0" smtClean="0"/>
              <a:t>Detest red tape and bureaucracy </a:t>
            </a:r>
          </a:p>
          <a:p>
            <a:pPr>
              <a:lnSpc>
                <a:spcPct val="160000"/>
              </a:lnSpc>
              <a:defRPr/>
            </a:pPr>
            <a:r>
              <a:rPr lang="en-US" sz="2900" dirty="0" smtClean="0"/>
              <a:t>Passion for excellence</a:t>
            </a:r>
          </a:p>
          <a:p>
            <a:pPr>
              <a:lnSpc>
                <a:spcPct val="160000"/>
              </a:lnSpc>
              <a:defRPr/>
            </a:pPr>
            <a:r>
              <a:rPr lang="en-US" sz="2900" dirty="0" smtClean="0"/>
              <a:t>Winners / confident</a:t>
            </a:r>
          </a:p>
          <a:p>
            <a:pPr>
              <a:lnSpc>
                <a:spcPct val="160000"/>
              </a:lnSpc>
              <a:defRPr/>
            </a:pPr>
            <a:r>
              <a:rPr lang="en-US" sz="2900" dirty="0" smtClean="0"/>
              <a:t>Fun and enjoy life</a:t>
            </a:r>
          </a:p>
          <a:p>
            <a:pPr>
              <a:lnSpc>
                <a:spcPct val="160000"/>
              </a:lnSpc>
              <a:defRPr/>
            </a:pPr>
            <a:r>
              <a:rPr lang="en-US" sz="2900" dirty="0" smtClean="0"/>
              <a:t>Purpose &amp; Freedom</a:t>
            </a:r>
          </a:p>
          <a:p>
            <a:pPr>
              <a:buNone/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n-US" sz="2000" dirty="0" smtClean="0"/>
          </a:p>
          <a:p>
            <a:pPr>
              <a:defRPr/>
            </a:pPr>
            <a:endParaRPr lang="en-US" sz="2000" i="1" dirty="0" smtClean="0"/>
          </a:p>
          <a:p>
            <a:pPr lvl="1">
              <a:defRPr/>
            </a:pPr>
            <a:endParaRPr lang="en-US" sz="2000" dirty="0" smtClean="0"/>
          </a:p>
          <a:p>
            <a:pPr lvl="1">
              <a:defRPr/>
            </a:pPr>
            <a:endParaRPr lang="en-US" sz="2000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11162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500" dirty="0" smtClean="0">
                <a:solidFill>
                  <a:schemeClr val="bg1"/>
                </a:solidFill>
              </a:rPr>
              <a:t>The PSG story – business philosophies</a:t>
            </a:r>
            <a:endParaRPr lang="en-US" sz="4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5350</TotalTime>
  <Words>1479</Words>
  <Application>Microsoft Office PowerPoint</Application>
  <PresentationFormat>On-screen Show (4:3)</PresentationFormat>
  <Paragraphs>450</Paragraphs>
  <Slides>39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1_Office Theme</vt:lpstr>
      <vt:lpstr>PowerPoint Presentation</vt:lpstr>
      <vt:lpstr>My early days</vt:lpstr>
      <vt:lpstr>SMK – 13 wonderful years</vt:lpstr>
      <vt:lpstr>PowerPoint Presentation</vt:lpstr>
      <vt:lpstr>My dream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PSG - CURRO</vt:lpstr>
      <vt:lpstr>PowerPoint Presentation</vt:lpstr>
      <vt:lpstr>PSG Konsult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PSG – INVESTMENT PRINCIPLES</vt:lpstr>
      <vt:lpstr>Thank You 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wrenschdv</dc:creator>
  <cp:lastModifiedBy>Lauren du Toit</cp:lastModifiedBy>
  <cp:revision>345</cp:revision>
  <dcterms:created xsi:type="dcterms:W3CDTF">2013-11-21T06:28:50Z</dcterms:created>
  <dcterms:modified xsi:type="dcterms:W3CDTF">2015-02-17T08:30:03Z</dcterms:modified>
</cp:coreProperties>
</file>